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3"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2689B-E46E-4612-938B-70BED0FFD9C0}" v="59" dt="2022-07-28T13:47:44.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750" autoAdjust="0"/>
  </p:normalViewPr>
  <p:slideViewPr>
    <p:cSldViewPr snapToGrid="0">
      <p:cViewPr varScale="1">
        <p:scale>
          <a:sx n="71" d="100"/>
          <a:sy n="71" d="100"/>
        </p:scale>
        <p:origin x="205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Henderson (Staff)" userId="74e5db5c-fa73-4c18-aff8-3d32bc4e6ad2" providerId="ADAL" clId="{A2F2689B-E46E-4612-938B-70BED0FFD9C0}"/>
    <pc:docChg chg="custSel modSld">
      <pc:chgData name="Colette Henderson (Staff)" userId="74e5db5c-fa73-4c18-aff8-3d32bc4e6ad2" providerId="ADAL" clId="{A2F2689B-E46E-4612-938B-70BED0FFD9C0}" dt="2022-07-28T13:47:44.450" v="3635" actId="20577"/>
      <pc:docMkLst>
        <pc:docMk/>
      </pc:docMkLst>
      <pc:sldChg chg="modNotesTx">
        <pc:chgData name="Colette Henderson (Staff)" userId="74e5db5c-fa73-4c18-aff8-3d32bc4e6ad2" providerId="ADAL" clId="{A2F2689B-E46E-4612-938B-70BED0FFD9C0}" dt="2022-07-26T16:23:57.624" v="3313" actId="20577"/>
        <pc:sldMkLst>
          <pc:docMk/>
          <pc:sldMk cId="3475534857" sldId="256"/>
        </pc:sldMkLst>
      </pc:sldChg>
      <pc:sldChg chg="addSp modSp mod modNotesTx">
        <pc:chgData name="Colette Henderson (Staff)" userId="74e5db5c-fa73-4c18-aff8-3d32bc4e6ad2" providerId="ADAL" clId="{A2F2689B-E46E-4612-938B-70BED0FFD9C0}" dt="2022-07-28T05:17:07.134" v="3383" actId="20577"/>
        <pc:sldMkLst>
          <pc:docMk/>
          <pc:sldMk cId="1635060356" sldId="257"/>
        </pc:sldMkLst>
        <pc:spChg chg="add mod">
          <ac:chgData name="Colette Henderson (Staff)" userId="74e5db5c-fa73-4c18-aff8-3d32bc4e6ad2" providerId="ADAL" clId="{A2F2689B-E46E-4612-938B-70BED0FFD9C0}" dt="2022-07-26T16:21:57.773" v="3207" actId="20577"/>
          <ac:spMkLst>
            <pc:docMk/>
            <pc:sldMk cId="1635060356" sldId="257"/>
            <ac:spMk id="2" creationId="{406E8417-3C2F-45E2-B827-677AF2D911CA}"/>
          </ac:spMkLst>
        </pc:spChg>
      </pc:sldChg>
      <pc:sldChg chg="addSp modSp mod modNotesTx">
        <pc:chgData name="Colette Henderson (Staff)" userId="74e5db5c-fa73-4c18-aff8-3d32bc4e6ad2" providerId="ADAL" clId="{A2F2689B-E46E-4612-938B-70BED0FFD9C0}" dt="2022-07-28T05:20:28.759" v="3421" actId="20577"/>
        <pc:sldMkLst>
          <pc:docMk/>
          <pc:sldMk cId="3478642767" sldId="259"/>
        </pc:sldMkLst>
        <pc:spChg chg="add mod">
          <ac:chgData name="Colette Henderson (Staff)" userId="74e5db5c-fa73-4c18-aff8-3d32bc4e6ad2" providerId="ADAL" clId="{A2F2689B-E46E-4612-938B-70BED0FFD9C0}" dt="2022-07-28T05:20:28.759" v="3421" actId="20577"/>
          <ac:spMkLst>
            <pc:docMk/>
            <pc:sldMk cId="3478642767" sldId="259"/>
            <ac:spMk id="2" creationId="{9CA3DFB1-2764-4A77-AF63-DE5EE53F88E3}"/>
          </ac:spMkLst>
        </pc:spChg>
        <pc:picChg chg="mod">
          <ac:chgData name="Colette Henderson (Staff)" userId="74e5db5c-fa73-4c18-aff8-3d32bc4e6ad2" providerId="ADAL" clId="{A2F2689B-E46E-4612-938B-70BED0FFD9C0}" dt="2022-07-26T16:22:14.991" v="3208" actId="14100"/>
          <ac:picMkLst>
            <pc:docMk/>
            <pc:sldMk cId="3478642767" sldId="259"/>
            <ac:picMk id="2050" creationId="{5F4FE34A-A9FB-4EE3-B028-EC29A2E72181}"/>
          </ac:picMkLst>
        </pc:picChg>
      </pc:sldChg>
      <pc:sldChg chg="addSp modSp mod modNotesTx">
        <pc:chgData name="Colette Henderson (Staff)" userId="74e5db5c-fa73-4c18-aff8-3d32bc4e6ad2" providerId="ADAL" clId="{A2F2689B-E46E-4612-938B-70BED0FFD9C0}" dt="2022-07-28T05:25:28.027" v="3589" actId="20577"/>
        <pc:sldMkLst>
          <pc:docMk/>
          <pc:sldMk cId="1513020200" sldId="260"/>
        </pc:sldMkLst>
        <pc:spChg chg="add mod">
          <ac:chgData name="Colette Henderson (Staff)" userId="74e5db5c-fa73-4c18-aff8-3d32bc4e6ad2" providerId="ADAL" clId="{A2F2689B-E46E-4612-938B-70BED0FFD9C0}" dt="2022-07-28T05:25:28.027" v="3589" actId="20577"/>
          <ac:spMkLst>
            <pc:docMk/>
            <pc:sldMk cId="1513020200" sldId="260"/>
            <ac:spMk id="2" creationId="{3A24B2BC-C241-4B6B-999F-EF28437E2CBD}"/>
          </ac:spMkLst>
        </pc:spChg>
        <pc:picChg chg="mod">
          <ac:chgData name="Colette Henderson (Staff)" userId="74e5db5c-fa73-4c18-aff8-3d32bc4e6ad2" providerId="ADAL" clId="{A2F2689B-E46E-4612-938B-70BED0FFD9C0}" dt="2022-07-28T05:25:06.723" v="3580" actId="14100"/>
          <ac:picMkLst>
            <pc:docMk/>
            <pc:sldMk cId="1513020200" sldId="260"/>
            <ac:picMk id="3076" creationId="{9B77B67B-C6EE-4BBA-93F7-F9E39066C19B}"/>
          </ac:picMkLst>
        </pc:picChg>
      </pc:sldChg>
      <pc:sldChg chg="modSp mod">
        <pc:chgData name="Colette Henderson (Staff)" userId="74e5db5c-fa73-4c18-aff8-3d32bc4e6ad2" providerId="ADAL" clId="{A2F2689B-E46E-4612-938B-70BED0FFD9C0}" dt="2022-07-28T13:47:44.450" v="3635" actId="20577"/>
        <pc:sldMkLst>
          <pc:docMk/>
          <pc:sldMk cId="2691135764" sldId="261"/>
        </pc:sldMkLst>
        <pc:spChg chg="mod">
          <ac:chgData name="Colette Henderson (Staff)" userId="74e5db5c-fa73-4c18-aff8-3d32bc4e6ad2" providerId="ADAL" clId="{A2F2689B-E46E-4612-938B-70BED0FFD9C0}" dt="2022-07-28T13:47:44.450" v="3635" actId="20577"/>
          <ac:spMkLst>
            <pc:docMk/>
            <pc:sldMk cId="2691135764" sldId="261"/>
            <ac:spMk id="36" creationId="{E1C2BC07-2F71-41CA-BA2D-F1C05879C224}"/>
          </ac:spMkLst>
        </pc:spChg>
      </pc:sldChg>
      <pc:sldChg chg="addSp modSp mod modNotesTx">
        <pc:chgData name="Colette Henderson (Staff)" userId="74e5db5c-fa73-4c18-aff8-3d32bc4e6ad2" providerId="ADAL" clId="{A2F2689B-E46E-4612-938B-70BED0FFD9C0}" dt="2022-07-28T05:24:49.298" v="3579" actId="1076"/>
        <pc:sldMkLst>
          <pc:docMk/>
          <pc:sldMk cId="2341951111" sldId="262"/>
        </pc:sldMkLst>
        <pc:spChg chg="add mod">
          <ac:chgData name="Colette Henderson (Staff)" userId="74e5db5c-fa73-4c18-aff8-3d32bc4e6ad2" providerId="ADAL" clId="{A2F2689B-E46E-4612-938B-70BED0FFD9C0}" dt="2022-07-28T05:24:49.298" v="3579" actId="1076"/>
          <ac:spMkLst>
            <pc:docMk/>
            <pc:sldMk cId="2341951111" sldId="262"/>
            <ac:spMk id="2" creationId="{9B8E03BE-673E-4F03-A448-C6C161C308D7}"/>
          </ac:spMkLst>
        </pc:spChg>
        <pc:picChg chg="mod">
          <ac:chgData name="Colette Henderson (Staff)" userId="74e5db5c-fa73-4c18-aff8-3d32bc4e6ad2" providerId="ADAL" clId="{A2F2689B-E46E-4612-938B-70BED0FFD9C0}" dt="2022-07-28T05:22:32.169" v="3503" actId="14100"/>
          <ac:picMkLst>
            <pc:docMk/>
            <pc:sldMk cId="2341951111" sldId="262"/>
            <ac:picMk id="5128" creationId="{AE391A23-7979-4220-BA83-55A844BE807A}"/>
          </ac:picMkLst>
        </pc:picChg>
      </pc:sldChg>
      <pc:sldChg chg="modSp mod modNotesTx">
        <pc:chgData name="Colette Henderson (Staff)" userId="74e5db5c-fa73-4c18-aff8-3d32bc4e6ad2" providerId="ADAL" clId="{A2F2689B-E46E-4612-938B-70BED0FFD9C0}" dt="2022-07-28T05:17:30.400" v="3384"/>
        <pc:sldMkLst>
          <pc:docMk/>
          <pc:sldMk cId="2621951539" sldId="263"/>
        </pc:sldMkLst>
        <pc:spChg chg="mod">
          <ac:chgData name="Colette Henderson (Staff)" userId="74e5db5c-fa73-4c18-aff8-3d32bc4e6ad2" providerId="ADAL" clId="{A2F2689B-E46E-4612-938B-70BED0FFD9C0}" dt="2022-07-26T16:25:11.383" v="3379" actId="113"/>
          <ac:spMkLst>
            <pc:docMk/>
            <pc:sldMk cId="2621951539" sldId="263"/>
            <ac:spMk id="14" creationId="{2928D9C0-64F2-43BB-9FE2-1F999FB41A08}"/>
          </ac:spMkLst>
        </pc:spChg>
        <pc:picChg chg="mod">
          <ac:chgData name="Colette Henderson (Staff)" userId="74e5db5c-fa73-4c18-aff8-3d32bc4e6ad2" providerId="ADAL" clId="{A2F2689B-E46E-4612-938B-70BED0FFD9C0}" dt="2022-07-26T14:00:22.549" v="3198" actId="14100"/>
          <ac:picMkLst>
            <pc:docMk/>
            <pc:sldMk cId="2621951539" sldId="263"/>
            <ac:picMk id="4098" creationId="{E62E9572-8873-4B25-A3F3-AFA9F967A9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8D67E-12F4-4036-9A17-015F2335FB90}" type="datetimeFigureOut">
              <a:rPr lang="en-GB" smtClean="0"/>
              <a:t>28/07/2022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9AD28-8D3C-4137-90AF-B4D661E4DAD6}" type="slidenum">
              <a:rPr lang="en-GB" smtClean="0"/>
              <a:t>‹#›</a:t>
            </a:fld>
            <a:endParaRPr lang="en-GB"/>
          </a:p>
        </p:txBody>
      </p:sp>
    </p:spTree>
    <p:extLst>
      <p:ext uri="{BB962C8B-B14F-4D97-AF65-F5344CB8AC3E}">
        <p14:creationId xmlns:p14="http://schemas.microsoft.com/office/powerpoint/2010/main" val="363330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Logos included</a:t>
            </a:r>
          </a:p>
        </p:txBody>
      </p:sp>
      <p:sp>
        <p:nvSpPr>
          <p:cNvPr id="4" name="Slide Number Placeholder 3"/>
          <p:cNvSpPr>
            <a:spLocks noGrp="1"/>
          </p:cNvSpPr>
          <p:nvPr>
            <p:ph type="sldNum" sz="quarter" idx="5"/>
          </p:nvPr>
        </p:nvSpPr>
        <p:spPr/>
        <p:txBody>
          <a:bodyPr/>
          <a:lstStyle/>
          <a:p>
            <a:fld id="{3239AD28-8D3C-4137-90AF-B4D661E4DAD6}" type="slidenum">
              <a:rPr lang="en-GB" smtClean="0"/>
              <a:t>1</a:t>
            </a:fld>
            <a:endParaRPr lang="en-GB"/>
          </a:p>
        </p:txBody>
      </p:sp>
    </p:spTree>
    <p:extLst>
      <p:ext uri="{BB962C8B-B14F-4D97-AF65-F5344CB8AC3E}">
        <p14:creationId xmlns:p14="http://schemas.microsoft.com/office/powerpoint/2010/main" val="103692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AAPE UK </a:t>
            </a: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Association for Nurse Practitioner Educators was established in 2001. This association has subsequently been renamed The Association for Advanced Practice Educators UK and has multi-professional membership from across the UK representing providers, academics and professionals who have a common interest in the education, development and advancement of Advanced Practice. </a:t>
            </a:r>
          </a:p>
          <a:p>
            <a:r>
              <a:rPr lang="en-GB" sz="1800" dirty="0">
                <a:solidFill>
                  <a:srgbClr val="333333"/>
                </a:solidFill>
                <a:effectLst/>
                <a:latin typeface="Roboto" panose="02000000000000000000" pitchFamily="2" charset="0"/>
                <a:cs typeface="Times New Roman" panose="02020603050405020304" pitchFamily="18" charset="0"/>
              </a:rPr>
              <a:t>Key milestones for AAPE UK </a:t>
            </a:r>
            <a:r>
              <a:rPr lang="en-GB" sz="1800" b="1" dirty="0">
                <a:solidFill>
                  <a:srgbClr val="FF0000"/>
                </a:solidFill>
                <a:effectLst/>
                <a:latin typeface="Roboto" panose="02000000000000000000" pitchFamily="2" charset="0"/>
                <a:cs typeface="Times New Roman" panose="02020603050405020304" pitchFamily="18" charset="0"/>
              </a:rPr>
              <a:t>over 80 HEIs across the UK are members</a:t>
            </a:r>
          </a:p>
          <a:p>
            <a:r>
              <a:rPr lang="en-GB" sz="1800" b="1" dirty="0">
                <a:solidFill>
                  <a:srgbClr val="FF0000"/>
                </a:solidFill>
                <a:effectLst/>
                <a:latin typeface="Roboto" panose="02000000000000000000" pitchFamily="2" charset="0"/>
                <a:cs typeface="Times New Roman" panose="02020603050405020304" pitchFamily="18" charset="0"/>
              </a:rPr>
              <a:t>Do we need to mention links with NONPF - </a:t>
            </a:r>
            <a:r>
              <a:rPr lang="en-US" sz="1800" b="1" dirty="0">
                <a:solidFill>
                  <a:srgbClr val="FF0000"/>
                </a:solidFill>
                <a:effectLst/>
                <a:latin typeface="Roboto" panose="02000000000000000000" pitchFamily="2" charset="0"/>
                <a:cs typeface="Times New Roman" panose="02020603050405020304" pitchFamily="18" charset="0"/>
              </a:rPr>
              <a:t>National Organization of Nurse Practitioner Faculties?#</a:t>
            </a:r>
          </a:p>
          <a:p>
            <a:r>
              <a:rPr lang="en-US" sz="1800" b="1" dirty="0">
                <a:solidFill>
                  <a:srgbClr val="FF0000"/>
                </a:solidFill>
                <a:effectLst/>
                <a:latin typeface="Roboto" panose="02000000000000000000" pitchFamily="2" charset="0"/>
                <a:cs typeface="Times New Roman" panose="02020603050405020304" pitchFamily="18" charset="0"/>
              </a:rPr>
              <a:t>Do we name individuals? Dave Barton, Katrina, Douglas (always want to write Douglas Adams for some reason….)?</a:t>
            </a:r>
            <a:endParaRPr lang="en-GB" sz="1800" b="1" dirty="0">
              <a:solidFill>
                <a:srgbClr val="FF0000"/>
              </a:solidFill>
              <a:effectLst/>
              <a:latin typeface="Roboto" panose="02000000000000000000" pitchFamily="2" charset="0"/>
              <a:cs typeface="Times New Roman" panose="02020603050405020304" pitchFamily="18" charset="0"/>
            </a:endParaRPr>
          </a:p>
          <a:p>
            <a:pPr marL="171450" indent="-171450">
              <a:buFont typeface="Arial" panose="020B0604020202020204" pitchFamily="34" charset="0"/>
              <a:buChar char="•"/>
            </a:pPr>
            <a:r>
              <a:rPr lang="en-GB" sz="1800" dirty="0">
                <a:solidFill>
                  <a:srgbClr val="333333"/>
                </a:solidFill>
                <a:effectLst/>
                <a:latin typeface="Roboto" panose="02000000000000000000" pitchFamily="2" charset="0"/>
                <a:cs typeface="Times New Roman" panose="02020603050405020304" pitchFamily="18" charset="0"/>
              </a:rPr>
              <a:t>Committee members involved with NMC 2002-2004 when regulation considered</a:t>
            </a:r>
          </a:p>
          <a:p>
            <a:pPr marL="171450" indent="-171450">
              <a:buFont typeface="Arial" panose="020B0604020202020204" pitchFamily="34" charset="0"/>
              <a:buChar char="•"/>
            </a:pPr>
            <a:r>
              <a:rPr lang="en-GB" sz="1800" dirty="0">
                <a:solidFill>
                  <a:srgbClr val="333333"/>
                </a:solidFill>
                <a:effectLst/>
                <a:latin typeface="Roboto" panose="02000000000000000000" pitchFamily="2" charset="0"/>
                <a:cs typeface="Times New Roman" panose="02020603050405020304" pitchFamily="18" charset="0"/>
              </a:rPr>
              <a:t>High profile UK group invited to be involved with HEE work and RPS curriculum development for Advanced Pharmacy Practice (Colette) and assessment </a:t>
            </a:r>
            <a:r>
              <a:rPr lang="en-GB" sz="1200" dirty="0">
                <a:solidFill>
                  <a:srgbClr val="333333"/>
                </a:solidFill>
                <a:effectLst/>
                <a:latin typeface="Roboto" panose="02000000000000000000" pitchFamily="2" charset="0"/>
                <a:cs typeface="Times New Roman" panose="02020603050405020304" pitchFamily="18" charset="0"/>
              </a:rPr>
              <a:t>for Advanced Pharmacy Practice (Debs)</a:t>
            </a:r>
          </a:p>
          <a:p>
            <a:pPr marL="171450" indent="-171450">
              <a:buFont typeface="Arial" panose="020B0604020202020204" pitchFamily="34" charset="0"/>
              <a:buChar char="•"/>
            </a:pPr>
            <a:r>
              <a:rPr lang="en-GB" sz="1200" b="1" dirty="0">
                <a:solidFill>
                  <a:srgbClr val="333333"/>
                </a:solidFill>
                <a:effectLst/>
                <a:latin typeface="Roboto" panose="02000000000000000000" pitchFamily="2" charset="0"/>
                <a:cs typeface="Times New Roman" panose="02020603050405020304" pitchFamily="18" charset="0"/>
              </a:rPr>
              <a:t>Involvement in HEE work through hosting EPA (Vicky  - Oxford Brookes) and HEE Education governance groups (Katrina and Helen Rushforth)</a:t>
            </a:r>
          </a:p>
          <a:p>
            <a:pPr marL="171450" indent="-171450">
              <a:buFont typeface="Arial" panose="020B0604020202020204" pitchFamily="34" charset="0"/>
              <a:buChar char="•"/>
            </a:pPr>
            <a:r>
              <a:rPr lang="en-GB" sz="1200" b="1" dirty="0">
                <a:solidFill>
                  <a:srgbClr val="333333"/>
                </a:solidFill>
                <a:effectLst/>
                <a:latin typeface="Roboto" panose="02000000000000000000" pitchFamily="2" charset="0"/>
                <a:cs typeface="Times New Roman" panose="02020603050405020304" pitchFamily="18" charset="0"/>
              </a:rPr>
              <a:t>Key members recognised gaps within own countries especially with growth in advanced practice funding and policy directions</a:t>
            </a:r>
          </a:p>
          <a:p>
            <a:pPr marL="171450" indent="-171450">
              <a:buFont typeface="Arial" panose="020B0604020202020204" pitchFamily="34" charset="0"/>
              <a:buChar char="•"/>
            </a:pPr>
            <a:r>
              <a:rPr lang="en-GB" sz="1200" b="1" dirty="0">
                <a:solidFill>
                  <a:srgbClr val="333333"/>
                </a:solidFill>
                <a:effectLst/>
                <a:latin typeface="Roboto" panose="02000000000000000000" pitchFamily="2" charset="0"/>
                <a:cs typeface="Times New Roman" panose="02020603050405020304" pitchFamily="18" charset="0"/>
              </a:rPr>
              <a:t>Move to on-line conference has enabled a much broader reach with the recent international conference now drawing in nigh on 600 attendees across the day. </a:t>
            </a:r>
          </a:p>
          <a:p>
            <a:pPr marL="171450" indent="-171450">
              <a:buFont typeface="Arial" panose="020B0604020202020204" pitchFamily="34" charset="0"/>
              <a:buChar char="•"/>
            </a:pPr>
            <a:r>
              <a:rPr lang="en-GB" sz="1200" b="1" dirty="0">
                <a:solidFill>
                  <a:srgbClr val="333333"/>
                </a:solidFill>
                <a:effectLst/>
                <a:latin typeface="Roboto" panose="02000000000000000000" pitchFamily="2" charset="0"/>
                <a:cs typeface="Times New Roman" panose="02020603050405020304" pitchFamily="18" charset="0"/>
              </a:rPr>
              <a:t>Links forged with Hallam Medical as our sponsor, who are fully engaged with the AP agenda, and in promoting quality care and practice. </a:t>
            </a:r>
            <a:endParaRPr lang="en-GB" b="1" dirty="0"/>
          </a:p>
          <a:p>
            <a:pPr marL="171450" indent="-171450">
              <a:buFont typeface="Arial" panose="020B0604020202020204" pitchFamily="34" charset="0"/>
              <a:buChar char="•"/>
            </a:pPr>
            <a:endParaRPr lang="en-GB" dirty="0"/>
          </a:p>
          <a:p>
            <a:endParaRPr lang="en-GB" b="1" dirty="0"/>
          </a:p>
        </p:txBody>
      </p:sp>
      <p:sp>
        <p:nvSpPr>
          <p:cNvPr id="4" name="Slide Number Placeholder 3"/>
          <p:cNvSpPr>
            <a:spLocks noGrp="1"/>
          </p:cNvSpPr>
          <p:nvPr>
            <p:ph type="sldNum" sz="quarter" idx="5"/>
          </p:nvPr>
        </p:nvSpPr>
        <p:spPr/>
        <p:txBody>
          <a:bodyPr/>
          <a:lstStyle/>
          <a:p>
            <a:fld id="{3239AD28-8D3C-4137-90AF-B4D661E4DAD6}" type="slidenum">
              <a:rPr lang="en-GB" smtClean="0"/>
              <a:t>2</a:t>
            </a:fld>
            <a:endParaRPr lang="en-GB"/>
          </a:p>
        </p:txBody>
      </p:sp>
    </p:spTree>
    <p:extLst>
      <p:ext uri="{BB962C8B-B14F-4D97-AF65-F5344CB8AC3E}">
        <p14:creationId xmlns:p14="http://schemas.microsoft.com/office/powerpoint/2010/main" val="389370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WAPEN</a:t>
            </a:r>
          </a:p>
          <a:p>
            <a:r>
              <a:rPr lang="en-GB" dirty="0"/>
              <a:t>launched 1</a:t>
            </a:r>
            <a:r>
              <a:rPr lang="en-GB" baseline="30000" dirty="0"/>
              <a:t>st</a:t>
            </a:r>
            <a:r>
              <a:rPr lang="en-GB" dirty="0"/>
              <a:t> December 2020.   WAPEN is made up of the five HEIs across Wales that deliver AP education. </a:t>
            </a:r>
            <a:r>
              <a:rPr lang="en-GB" b="1" dirty="0"/>
              <a:t>Chaired by Jonathan Thomas, Programme Manager for the MSc ACP at Swansea University, with Gilly Scott, as Deputy Chair from Glyndwr University. WAPEN is extremely active in all matters AP and has developed an active CPD programme over the past year, linking with Scottish colleagues and international HEI’s, recognising the impact of ACP/ AP on global healthcare. </a:t>
            </a:r>
          </a:p>
          <a:p>
            <a:pPr marL="171450" indent="-171450">
              <a:buFont typeface="Arial" panose="020B0604020202020204" pitchFamily="34" charset="0"/>
              <a:buChar char="•"/>
            </a:pPr>
            <a:r>
              <a:rPr lang="en-GB" dirty="0"/>
              <a:t>WAPEN workstreams have currently focussed on establishing networks with key stakeholders and developing visibility across Wales.  Each year, the work priorities are identified and are set.</a:t>
            </a:r>
          </a:p>
          <a:p>
            <a:pPr marL="171450" indent="-171450">
              <a:buFont typeface="Arial" panose="020B0604020202020204" pitchFamily="34" charset="0"/>
              <a:buChar char="•"/>
            </a:pPr>
            <a:r>
              <a:rPr lang="en-GB" b="1" dirty="0"/>
              <a:t>WAPEN are involved in the development of the MSF developed by HEIW and WAGACP group. </a:t>
            </a:r>
          </a:p>
          <a:p>
            <a:pPr marL="171450" indent="-171450">
              <a:buFont typeface="Arial" panose="020B0604020202020204" pitchFamily="34" charset="0"/>
              <a:buChar char="•"/>
            </a:pPr>
            <a:r>
              <a:rPr lang="en-GB" dirty="0"/>
              <a:t>An aspect of raising WAPEN visibility is through online events.   With the COVID pandemic, this has allowed for greater access to networking and online learning events.  </a:t>
            </a:r>
          </a:p>
          <a:p>
            <a:endParaRPr lang="en-GB" dirty="0"/>
          </a:p>
          <a:p>
            <a:endParaRPr lang="en-GB" dirty="0"/>
          </a:p>
          <a:p>
            <a:r>
              <a:rPr lang="en-GB" b="1" dirty="0"/>
              <a:t>SAPEN</a:t>
            </a:r>
            <a:r>
              <a:rPr lang="en-GB" dirty="0"/>
              <a:t> </a:t>
            </a:r>
          </a:p>
          <a:p>
            <a:r>
              <a:rPr lang="en-GB" dirty="0"/>
              <a:t>launched 17</a:t>
            </a:r>
            <a:r>
              <a:rPr lang="en-GB" baseline="30000" dirty="0"/>
              <a:t>th</a:t>
            </a:r>
            <a:r>
              <a:rPr lang="en-GB" dirty="0"/>
              <a:t> March 2021. Has all HEIs in Scotland offering AP education (10) plus OU representation plus NI HEI contact and importantly NHS Education for Scotland NMAHP and Pharmacy leads</a:t>
            </a:r>
          </a:p>
          <a:p>
            <a:r>
              <a:rPr lang="en-GB" dirty="0"/>
              <a:t>Colette chair, keen to ensure education underpins practice so vice Chair Karen Kindness Nurse Consultant for AP in NHS Grampian and network consists of regional practice advanced practice leads, intend to also ensure student representation, evolving beast….</a:t>
            </a:r>
          </a:p>
          <a:p>
            <a:r>
              <a:rPr lang="en-GB" dirty="0"/>
              <a:t>Key areas of collaboration are developing across Scotland or ‘Once for Scotland’ approach to advanced practice. Transforming Roles programme provides role specification and competencies for nurses across 5 broad areas. Network are considering content for programmes and development needed, for example a national assessment of capacity module has been developed and will be embedded into programmes, national portfolio considered, already have this for prescribing, standards for supervisors, LD and autism as some examples. We have national AP newsletter, national AP doctoral support group, MH advanced practice group pharmacy and nursing. National CPD development, all with agreement through both SAPEN and AP academies. </a:t>
            </a:r>
          </a:p>
          <a:p>
            <a:r>
              <a:rPr lang="en-US" sz="1800" spc="-5" dirty="0">
                <a:effectLst/>
                <a:latin typeface="Tahoma" panose="020B0604030504040204" pitchFamily="34" charset="0"/>
                <a:ea typeface="Tahoma" panose="020B0604030504040204" pitchFamily="34" charset="0"/>
              </a:rPr>
              <a:t>Within Scotland </a:t>
            </a:r>
            <a:r>
              <a:rPr lang="en-US" sz="1800" dirty="0">
                <a:effectLst/>
                <a:latin typeface="Tahoma" panose="020B0604030504040204" pitchFamily="34" charset="0"/>
                <a:ea typeface="Tahoma" panose="020B0604030504040204" pitchFamily="34" charset="0"/>
              </a:rPr>
              <a:t>there are three multidisciplinary</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advanced</a:t>
            </a:r>
            <a:r>
              <a:rPr lang="en-US" sz="1800" spc="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practice</a:t>
            </a:r>
            <a:r>
              <a:rPr lang="en-US" sz="1800" spc="2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academies</a:t>
            </a:r>
            <a:r>
              <a:rPr lang="en-US" sz="1800" spc="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covering</a:t>
            </a:r>
            <a:r>
              <a:rPr lang="en-US" sz="1800" spc="2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the</a:t>
            </a:r>
            <a:r>
              <a:rPr lang="en-US" sz="1800" spc="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North,</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West, and East of Scotland. The academies are</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collaborations between regional NHS Boards and</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higher education institutions and were established</a:t>
            </a:r>
            <a:r>
              <a:rPr lang="en-US" sz="1800" spc="-3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with the aim of supporting governance and</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continuous</a:t>
            </a:r>
            <a:r>
              <a:rPr lang="en-US" sz="1800" spc="-4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professional</a:t>
            </a:r>
            <a:r>
              <a:rPr lang="en-US" sz="1800" spc="-4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development</a:t>
            </a:r>
            <a:r>
              <a:rPr lang="en-US" sz="1800" spc="-3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for</a:t>
            </a:r>
            <a:r>
              <a:rPr lang="en-US" sz="1800" spc="-4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advanced</a:t>
            </a:r>
            <a:r>
              <a:rPr lang="en-US" sz="1800" spc="-3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practice. Myself and Karen Kindness vice chairs of </a:t>
            </a:r>
            <a:r>
              <a:rPr lang="en-US" sz="1800" dirty="0" err="1">
                <a:effectLst/>
                <a:latin typeface="Tahoma" panose="020B0604030504040204" pitchFamily="34" charset="0"/>
                <a:ea typeface="Tahoma" panose="020B0604030504040204" pitchFamily="34" charset="0"/>
              </a:rPr>
              <a:t>NoS</a:t>
            </a:r>
            <a:r>
              <a:rPr lang="en-US" sz="1800" dirty="0">
                <a:effectLst/>
                <a:latin typeface="Tahoma" panose="020B0604030504040204" pitchFamily="34" charset="0"/>
                <a:ea typeface="Tahoma" panose="020B0604030504040204" pitchFamily="34" charset="0"/>
              </a:rPr>
              <a:t> Academy</a:t>
            </a:r>
            <a:endParaRPr lang="en-GB" sz="18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ahoma" panose="020B0604030504040204" pitchFamily="34" charset="0"/>
                <a:ea typeface="Tahoma" panose="020B0604030504040204" pitchFamily="34" charset="0"/>
              </a:rPr>
              <a:t>WoS</a:t>
            </a:r>
            <a:r>
              <a:rPr lang="en-US" sz="1800" dirty="0">
                <a:effectLst/>
                <a:latin typeface="Tahoma" panose="020B0604030504040204" pitchFamily="34" charset="0"/>
                <a:ea typeface="Tahoma" panose="020B0604030504040204" pitchFamily="34" charset="0"/>
              </a:rPr>
              <a:t> 2017, </a:t>
            </a:r>
            <a:r>
              <a:rPr lang="en-US" sz="1800" dirty="0" err="1">
                <a:effectLst/>
                <a:latin typeface="Tahoma" panose="020B0604030504040204" pitchFamily="34" charset="0"/>
                <a:ea typeface="Tahoma" panose="020B0604030504040204" pitchFamily="34" charset="0"/>
              </a:rPr>
              <a:t>EoS</a:t>
            </a:r>
            <a:r>
              <a:rPr lang="en-US" sz="1800" dirty="0">
                <a:effectLst/>
                <a:latin typeface="Tahoma" panose="020B0604030504040204" pitchFamily="34" charset="0"/>
                <a:ea typeface="Tahoma" panose="020B0604030504040204" pitchFamily="34" charset="0"/>
              </a:rPr>
              <a:t> and </a:t>
            </a:r>
            <a:r>
              <a:rPr lang="en-US" sz="1800" dirty="0" err="1">
                <a:effectLst/>
                <a:latin typeface="Tahoma" panose="020B0604030504040204" pitchFamily="34" charset="0"/>
                <a:ea typeface="Tahoma" panose="020B0604030504040204" pitchFamily="34" charset="0"/>
              </a:rPr>
              <a:t>NoS</a:t>
            </a:r>
            <a:r>
              <a:rPr lang="en-US" sz="1800" dirty="0">
                <a:effectLst/>
                <a:latin typeface="Tahoma" panose="020B0604030504040204" pitchFamily="34" charset="0"/>
                <a:ea typeface="Tahoma" panose="020B0604030504040204" pitchFamily="34" charset="0"/>
              </a:rPr>
              <a:t> 2018</a:t>
            </a:r>
            <a:r>
              <a:rPr lang="en-GB" sz="180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The academies meet regularly throughout the</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year</a:t>
            </a:r>
            <a:r>
              <a:rPr lang="en-US" sz="1800" spc="-7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and</a:t>
            </a:r>
            <a:r>
              <a:rPr lang="en-US" sz="1800" spc="-7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are</a:t>
            </a:r>
            <a:r>
              <a:rPr lang="en-US" sz="1800" spc="-7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chaired</a:t>
            </a:r>
            <a:r>
              <a:rPr lang="en-US" sz="1800" spc="-7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by</a:t>
            </a:r>
            <a:r>
              <a:rPr lang="en-US" sz="1800" spc="-7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NHS</a:t>
            </a:r>
            <a:r>
              <a:rPr lang="en-US" sz="1800" spc="-7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leads.</a:t>
            </a:r>
            <a:r>
              <a:rPr lang="en-US" sz="1800" spc="-7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Membership</a:t>
            </a:r>
            <a:r>
              <a:rPr lang="en-US" sz="1800" spc="-7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is</a:t>
            </a:r>
            <a:r>
              <a:rPr lang="en-US" sz="1800" spc="-3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multidisciplinary</a:t>
            </a:r>
            <a:r>
              <a:rPr lang="en-US" sz="1800" spc="5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and</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includes</a:t>
            </a:r>
            <a:r>
              <a:rPr lang="en-US" sz="1800" spc="5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NHS</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boards,</a:t>
            </a:r>
            <a:r>
              <a:rPr lang="en-US" sz="1800" spc="5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nurses,</a:t>
            </a:r>
            <a:r>
              <a:rPr lang="en-GB" sz="180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midwives</a:t>
            </a:r>
            <a:r>
              <a:rPr lang="en-US" sz="1800" spc="-6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and</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allied</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health</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professions</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and</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medical</a:t>
            </a:r>
            <a:r>
              <a:rPr lang="en-US" sz="1800" spc="-31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members from acute and primary care as well as</a:t>
            </a:r>
            <a:r>
              <a:rPr lang="en-US" sz="1800" spc="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educational</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and</a:t>
            </a:r>
            <a:r>
              <a:rPr lang="en-US" sz="1800" spc="-50"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academic</a:t>
            </a:r>
            <a:r>
              <a:rPr lang="en-US" sz="1800" spc="-55" dirty="0">
                <a:effectLst/>
                <a:latin typeface="Tahoma" panose="020B0604030504040204" pitchFamily="34" charset="0"/>
                <a:ea typeface="Tahoma" panose="020B0604030504040204" pitchFamily="34" charset="0"/>
              </a:rPr>
              <a:t> </a:t>
            </a:r>
            <a:r>
              <a:rPr lang="en-US" sz="1800" dirty="0">
                <a:effectLst/>
                <a:latin typeface="Tahoma" panose="020B0604030504040204" pitchFamily="34" charset="0"/>
                <a:ea typeface="Tahoma" panose="020B0604030504040204" pitchFamily="34" charset="0"/>
              </a:rPr>
              <a:t>representatives. </a:t>
            </a:r>
            <a:r>
              <a:rPr lang="en-GB" sz="1800" dirty="0"/>
              <a:t>SAPEN arguably education lead and academies practice lead, good dialogue between both and different people involved in both.</a:t>
            </a:r>
          </a:p>
          <a:p>
            <a:endParaRPr lang="en-GB" sz="1800" dirty="0">
              <a:effectLst/>
              <a:latin typeface="Tahoma" panose="020B0604030504040204" pitchFamily="34" charset="0"/>
              <a:ea typeface="Tahoma" panose="020B0604030504040204" pitchFamily="34" charset="0"/>
            </a:endParaRPr>
          </a:p>
          <a:p>
            <a:endParaRPr lang="en-GB" dirty="0"/>
          </a:p>
          <a:p>
            <a:endParaRPr lang="en-GB" dirty="0"/>
          </a:p>
          <a:p>
            <a:r>
              <a:rPr lang="en-GB" b="1" dirty="0"/>
              <a:t>WAPEN and SAPEN </a:t>
            </a:r>
            <a:r>
              <a:rPr lang="en-GB" dirty="0"/>
              <a:t>have been able to work collaboratively to host a series of events exploring aspects of advanced clinical practice and these have evaluated well. </a:t>
            </a:r>
          </a:p>
          <a:p>
            <a:endParaRPr lang="en-GB" dirty="0"/>
          </a:p>
          <a:p>
            <a:endParaRPr lang="en-GB" dirty="0"/>
          </a:p>
        </p:txBody>
      </p:sp>
      <p:sp>
        <p:nvSpPr>
          <p:cNvPr id="4" name="Slide Number Placeholder 3"/>
          <p:cNvSpPr>
            <a:spLocks noGrp="1"/>
          </p:cNvSpPr>
          <p:nvPr>
            <p:ph type="sldNum" sz="quarter" idx="5"/>
          </p:nvPr>
        </p:nvSpPr>
        <p:spPr/>
        <p:txBody>
          <a:bodyPr/>
          <a:lstStyle/>
          <a:p>
            <a:fld id="{3239AD28-8D3C-4137-90AF-B4D661E4DAD6}" type="slidenum">
              <a:rPr lang="en-GB" smtClean="0"/>
              <a:t>3</a:t>
            </a:fld>
            <a:endParaRPr lang="en-GB"/>
          </a:p>
        </p:txBody>
      </p:sp>
    </p:spTree>
    <p:extLst>
      <p:ext uri="{BB962C8B-B14F-4D97-AF65-F5344CB8AC3E}">
        <p14:creationId xmlns:p14="http://schemas.microsoft.com/office/powerpoint/2010/main" val="409880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Shared learning between Scotland and Wales</a:t>
            </a:r>
          </a:p>
          <a:p>
            <a:pPr marL="171450" indent="-171450">
              <a:buFont typeface="Arial" panose="020B0604020202020204" pitchFamily="34" charset="0"/>
              <a:buChar char="•"/>
            </a:pPr>
            <a:r>
              <a:rPr lang="en-GB" dirty="0"/>
              <a:t>Able to show case how both Countries are developing their advanced practice agenda in both education and clinical practice</a:t>
            </a:r>
          </a:p>
          <a:p>
            <a:pPr marL="171450" indent="-171450">
              <a:buFont typeface="Arial" panose="020B0604020202020204" pitchFamily="34" charset="0"/>
              <a:buChar char="•"/>
            </a:pPr>
            <a:r>
              <a:rPr lang="en-GB" dirty="0"/>
              <a:t>Allowing for networking between the two Countries, </a:t>
            </a:r>
            <a:r>
              <a:rPr lang="en-GB" b="1" dirty="0"/>
              <a:t>and sharing of good practice. Students of HEI’s and colleagues have benefitted, and ultimately patient care. </a:t>
            </a:r>
            <a:endParaRPr lang="en-GB" dirty="0"/>
          </a:p>
          <a:p>
            <a:pPr marL="171450" indent="-171450">
              <a:buFont typeface="Arial" panose="020B0604020202020204" pitchFamily="34" charset="0"/>
              <a:buChar char="•"/>
            </a:pPr>
            <a:r>
              <a:rPr lang="en-GB" dirty="0"/>
              <a:t>Within Wales, this has allowed for the development of an all Wales e-mailing network for the Welsh APs = this is providing greater connectivity across Wales and reducing silo working</a:t>
            </a:r>
          </a:p>
          <a:p>
            <a:pPr marL="171450" indent="-171450">
              <a:buFont typeface="Arial" panose="020B0604020202020204" pitchFamily="34" charset="0"/>
              <a:buChar char="•"/>
            </a:pPr>
            <a:r>
              <a:rPr lang="en-GB" dirty="0"/>
              <a:t>Have extended our reach to include colleagues from Rotterdam, Australia, Texas and Minnesota working on travel scholarships and shared learning, discussion of international module development and professional doctorate developments, all keen to continue with this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239AD28-8D3C-4137-90AF-B4D661E4DAD6}" type="slidenum">
              <a:rPr lang="en-GB" smtClean="0"/>
              <a:t>4</a:t>
            </a:fld>
            <a:endParaRPr lang="en-GB"/>
          </a:p>
        </p:txBody>
      </p:sp>
    </p:spTree>
    <p:extLst>
      <p:ext uri="{BB962C8B-B14F-4D97-AF65-F5344CB8AC3E}">
        <p14:creationId xmlns:p14="http://schemas.microsoft.com/office/powerpoint/2010/main" val="250040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Shared learning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Robust educational and practice partnerships support innovative development of advanced practice education and resources.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Recognition by governments, and the AP agenda has been raised, with clear recognition of the need for AP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We may be smaller in size, but not in terms of our voices!</a:t>
            </a:r>
          </a:p>
          <a:p>
            <a:endParaRPr lang="en-GB" dirty="0"/>
          </a:p>
        </p:txBody>
      </p:sp>
      <p:sp>
        <p:nvSpPr>
          <p:cNvPr id="4" name="Slide Number Placeholder 3"/>
          <p:cNvSpPr>
            <a:spLocks noGrp="1"/>
          </p:cNvSpPr>
          <p:nvPr>
            <p:ph type="sldNum" sz="quarter" idx="5"/>
          </p:nvPr>
        </p:nvSpPr>
        <p:spPr/>
        <p:txBody>
          <a:bodyPr/>
          <a:lstStyle/>
          <a:p>
            <a:fld id="{3239AD28-8D3C-4137-90AF-B4D661E4DAD6}" type="slidenum">
              <a:rPr lang="en-GB" smtClean="0"/>
              <a:t>5</a:t>
            </a:fld>
            <a:endParaRPr lang="en-GB"/>
          </a:p>
        </p:txBody>
      </p:sp>
    </p:spTree>
    <p:extLst>
      <p:ext uri="{BB962C8B-B14F-4D97-AF65-F5344CB8AC3E}">
        <p14:creationId xmlns:p14="http://schemas.microsoft.com/office/powerpoint/2010/main" val="424057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Voluntary cognisant of workload individually and collectively – </a:t>
            </a:r>
          </a:p>
          <a:p>
            <a:pPr marL="171450" indent="-171450">
              <a:buFont typeface="Arial" panose="020B0604020202020204" pitchFamily="34" charset="0"/>
              <a:buChar char="•"/>
            </a:pPr>
            <a:r>
              <a:rPr lang="en-GB" b="1" dirty="0"/>
              <a:t>We are reliant on good will to support the developments and groups, and also on AAPE to support via website, as its challenging to provide financial support required to share news and good practice via/ to WAPEN and SAPEN. </a:t>
            </a:r>
          </a:p>
          <a:p>
            <a:pPr marL="171450" indent="-171450">
              <a:buFont typeface="Arial" panose="020B0604020202020204" pitchFamily="34" charset="0"/>
              <a:buChar char="•"/>
            </a:pPr>
            <a:r>
              <a:rPr lang="en-GB" b="1" dirty="0"/>
              <a:t>Voluntary contributions from other clinical ACP’s, students and HEI staff – very grateful for the opportunity of working together</a:t>
            </a:r>
          </a:p>
          <a:p>
            <a:pPr marL="171450" indent="-171450">
              <a:buFont typeface="Arial" panose="020B0604020202020204" pitchFamily="34" charset="0"/>
              <a:buChar char="•"/>
            </a:pPr>
            <a:r>
              <a:rPr lang="en-GB" b="1" dirty="0"/>
              <a:t>Resources are much more within reach since setting up of groups. </a:t>
            </a:r>
          </a:p>
          <a:p>
            <a:pPr marL="171450" indent="-171450">
              <a:buFont typeface="Arial" panose="020B0604020202020204" pitchFamily="34" charset="0"/>
              <a:buChar char="•"/>
            </a:pPr>
            <a:r>
              <a:rPr lang="en-GB" b="1" dirty="0"/>
              <a:t>As countries are smaller, the networking is more enabled (rubbish wording) and so we are more agile in responding to need and requests</a:t>
            </a:r>
          </a:p>
        </p:txBody>
      </p:sp>
      <p:sp>
        <p:nvSpPr>
          <p:cNvPr id="4" name="Slide Number Placeholder 3"/>
          <p:cNvSpPr>
            <a:spLocks noGrp="1"/>
          </p:cNvSpPr>
          <p:nvPr>
            <p:ph type="sldNum" sz="quarter" idx="5"/>
          </p:nvPr>
        </p:nvSpPr>
        <p:spPr/>
        <p:txBody>
          <a:bodyPr/>
          <a:lstStyle/>
          <a:p>
            <a:fld id="{3239AD28-8D3C-4137-90AF-B4D661E4DAD6}" type="slidenum">
              <a:rPr lang="en-GB" smtClean="0"/>
              <a:t>6</a:t>
            </a:fld>
            <a:endParaRPr lang="en-GB"/>
          </a:p>
        </p:txBody>
      </p:sp>
    </p:spTree>
    <p:extLst>
      <p:ext uri="{BB962C8B-B14F-4D97-AF65-F5344CB8AC3E}">
        <p14:creationId xmlns:p14="http://schemas.microsoft.com/office/powerpoint/2010/main" val="74871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AF7E-93F0-4D4E-8A52-6B9B38817F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592730-CA3C-4624-8211-AA2348345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564F9C-5F91-410E-8247-D4242D5BEC5B}"/>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5" name="Footer Placeholder 4">
            <a:extLst>
              <a:ext uri="{FF2B5EF4-FFF2-40B4-BE49-F238E27FC236}">
                <a16:creationId xmlns:a16="http://schemas.microsoft.com/office/drawing/2014/main" id="{7F53F5C4-1499-4D2A-8957-85D33ED53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F6F69-9F36-4F43-8071-53EE5E49F450}"/>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168378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B8F7-F4E6-4F56-8D6C-07C0EB284F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7B4970-B773-4551-8808-E8E9772E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87EDA5-97F0-4127-9083-995B4E54E859}"/>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5" name="Footer Placeholder 4">
            <a:extLst>
              <a:ext uri="{FF2B5EF4-FFF2-40B4-BE49-F238E27FC236}">
                <a16:creationId xmlns:a16="http://schemas.microsoft.com/office/drawing/2014/main" id="{64DEBFD5-50C0-4752-A3BE-2179FA20A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428700-EBA0-4EE0-BB13-3A1104D3B29D}"/>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355842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9816F-2985-47A6-B959-57D51162BE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B05DCA-4350-4739-8D65-7D871DCBAD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C56B87-9DD2-4499-AF48-31373855A861}"/>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5" name="Footer Placeholder 4">
            <a:extLst>
              <a:ext uri="{FF2B5EF4-FFF2-40B4-BE49-F238E27FC236}">
                <a16:creationId xmlns:a16="http://schemas.microsoft.com/office/drawing/2014/main" id="{C6FEF745-3E3F-461E-84CA-7553607C3B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D13657-5EFC-4488-8402-A12A4BBF113E}"/>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28531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79CA-ACF1-463B-B62F-BB8E0C8C1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C7D40D-FA9D-4404-BFF1-9D936D1A9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ADCBEE-07C6-4355-9B99-1814938E068E}"/>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5" name="Footer Placeholder 4">
            <a:extLst>
              <a:ext uri="{FF2B5EF4-FFF2-40B4-BE49-F238E27FC236}">
                <a16:creationId xmlns:a16="http://schemas.microsoft.com/office/drawing/2014/main" id="{BAE7B1D1-6400-4788-8C14-1A2EB9711A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E8415-F489-453D-B5AF-2E523ED555DF}"/>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265919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D69F-4F1B-4860-B94C-EABE3D62BC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B9CFC9-4CDF-49E1-B484-3290DD222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D63ACA-3675-4DE9-993D-388F02E9E784}"/>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5" name="Footer Placeholder 4">
            <a:extLst>
              <a:ext uri="{FF2B5EF4-FFF2-40B4-BE49-F238E27FC236}">
                <a16:creationId xmlns:a16="http://schemas.microsoft.com/office/drawing/2014/main" id="{6B52937D-F27B-4159-93B9-630E24B31A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41F0B4-3184-40BF-AD5F-C817AE19A984}"/>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32475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087F-DCC8-440A-B8C8-8616DC367D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B4AB83-1D3D-447C-9478-120DEE5CA2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F90833-9333-4DCC-BC7E-28259C8BF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895AA8-2A8E-4DAD-8A70-57A8F1479777}"/>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6" name="Footer Placeholder 5">
            <a:extLst>
              <a:ext uri="{FF2B5EF4-FFF2-40B4-BE49-F238E27FC236}">
                <a16:creationId xmlns:a16="http://schemas.microsoft.com/office/drawing/2014/main" id="{2D8FB753-E479-48F7-96D3-4AEDBED0F7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54937C-E746-41F2-9595-19FA7762A0BC}"/>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263214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4309-124D-46E2-B60E-A8E166514E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2DB3A3-A963-40A6-91BE-5838A4396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3C911-C6A1-4E61-B23E-77E449319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735F80-2022-4E02-8394-F22E0F33E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D0DDE-6E24-40C9-9239-0960D8926B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65E827-2376-453E-8621-BC27E0AF10FE}"/>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8" name="Footer Placeholder 7">
            <a:extLst>
              <a:ext uri="{FF2B5EF4-FFF2-40B4-BE49-F238E27FC236}">
                <a16:creationId xmlns:a16="http://schemas.microsoft.com/office/drawing/2014/main" id="{6484433D-8AB9-4640-BF42-17E0BF58AD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EB7EED-7EA0-4688-B9BC-2FFF9FB4789F}"/>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67011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A831-4BE8-4CEB-8FB2-AFA91331D3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1539EE-70BD-4F71-B207-CC61F15A1969}"/>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4" name="Footer Placeholder 3">
            <a:extLst>
              <a:ext uri="{FF2B5EF4-FFF2-40B4-BE49-F238E27FC236}">
                <a16:creationId xmlns:a16="http://schemas.microsoft.com/office/drawing/2014/main" id="{F02B131B-D3FB-4F78-AA4C-14C28C5880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735F6-EF7D-40E9-A722-F5F1DD763157}"/>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251782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A2253-9412-4709-AD41-118A59E468F8}"/>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3" name="Footer Placeholder 2">
            <a:extLst>
              <a:ext uri="{FF2B5EF4-FFF2-40B4-BE49-F238E27FC236}">
                <a16:creationId xmlns:a16="http://schemas.microsoft.com/office/drawing/2014/main" id="{6BAF15D5-AE34-47CA-A281-BE4660B399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283257-E5B4-453B-9578-A6FEA3F51284}"/>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143571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F743-B10C-4E60-A6D4-2344B68A6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62B05-3626-44CF-BA23-8E5F5E4C1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EA0A4F-010C-4ADA-8D14-E0143902A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E41C8-D0F3-487A-8E57-09D999AF4EA9}"/>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6" name="Footer Placeholder 5">
            <a:extLst>
              <a:ext uri="{FF2B5EF4-FFF2-40B4-BE49-F238E27FC236}">
                <a16:creationId xmlns:a16="http://schemas.microsoft.com/office/drawing/2014/main" id="{038EEB53-E106-4564-A4FA-A2070C6B3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CADC40-8803-452E-AD46-E42777E04540}"/>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24553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F9D5-6801-4005-A764-1C82D410F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1DF9DF-1185-40D3-903F-04BB3E216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EE1DDB-2F38-4F7D-A5F6-07DBCC419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08814-5A66-4F77-8515-4D60488CC822}"/>
              </a:ext>
            </a:extLst>
          </p:cNvPr>
          <p:cNvSpPr>
            <a:spLocks noGrp="1"/>
          </p:cNvSpPr>
          <p:nvPr>
            <p:ph type="dt" sz="half" idx="10"/>
          </p:nvPr>
        </p:nvSpPr>
        <p:spPr/>
        <p:txBody>
          <a:bodyPr/>
          <a:lstStyle/>
          <a:p>
            <a:fld id="{ECF0FE9B-94F5-48D2-ACE3-10AE87E25E60}" type="datetimeFigureOut">
              <a:rPr lang="en-GB" smtClean="0"/>
              <a:t>28/07/2022</a:t>
            </a:fld>
            <a:endParaRPr lang="en-GB"/>
          </a:p>
        </p:txBody>
      </p:sp>
      <p:sp>
        <p:nvSpPr>
          <p:cNvPr id="6" name="Footer Placeholder 5">
            <a:extLst>
              <a:ext uri="{FF2B5EF4-FFF2-40B4-BE49-F238E27FC236}">
                <a16:creationId xmlns:a16="http://schemas.microsoft.com/office/drawing/2014/main" id="{6CD2DB6D-7792-4CD3-8A18-0EDC0725F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F2C21-12B6-4A1E-80B2-08AF9A4955CE}"/>
              </a:ext>
            </a:extLst>
          </p:cNvPr>
          <p:cNvSpPr>
            <a:spLocks noGrp="1"/>
          </p:cNvSpPr>
          <p:nvPr>
            <p:ph type="sldNum" sz="quarter" idx="12"/>
          </p:nvPr>
        </p:nvSpPr>
        <p:spPr/>
        <p:txBody>
          <a:bodyPr/>
          <a:lstStyle/>
          <a:p>
            <a:fld id="{DA03FC89-64A1-4B25-B61A-71D8629719BA}" type="slidenum">
              <a:rPr lang="en-GB" smtClean="0"/>
              <a:t>‹#›</a:t>
            </a:fld>
            <a:endParaRPr lang="en-GB"/>
          </a:p>
        </p:txBody>
      </p:sp>
    </p:spTree>
    <p:extLst>
      <p:ext uri="{BB962C8B-B14F-4D97-AF65-F5344CB8AC3E}">
        <p14:creationId xmlns:p14="http://schemas.microsoft.com/office/powerpoint/2010/main" val="411124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B03D4-D852-461D-A242-B880825AD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C951A0-AE24-4E09-B6DF-B6AD72DF5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47543-56C1-4C07-9B7D-F497E3F4F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0FE9B-94F5-48D2-ACE3-10AE87E25E60}" type="datetimeFigureOut">
              <a:rPr lang="en-GB" smtClean="0"/>
              <a:t>28/07/2022</a:t>
            </a:fld>
            <a:endParaRPr lang="en-GB"/>
          </a:p>
        </p:txBody>
      </p:sp>
      <p:sp>
        <p:nvSpPr>
          <p:cNvPr id="5" name="Footer Placeholder 4">
            <a:extLst>
              <a:ext uri="{FF2B5EF4-FFF2-40B4-BE49-F238E27FC236}">
                <a16:creationId xmlns:a16="http://schemas.microsoft.com/office/drawing/2014/main" id="{94F89506-75EA-40B8-8451-1B57EDB70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C7C033-6F48-46B5-BA57-0ABD7B1C0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3FC89-64A1-4B25-B61A-71D8629719BA}" type="slidenum">
              <a:rPr lang="en-GB" smtClean="0"/>
              <a:t>‹#›</a:t>
            </a:fld>
            <a:endParaRPr lang="en-GB"/>
          </a:p>
        </p:txBody>
      </p:sp>
    </p:spTree>
    <p:extLst>
      <p:ext uri="{BB962C8B-B14F-4D97-AF65-F5344CB8AC3E}">
        <p14:creationId xmlns:p14="http://schemas.microsoft.com/office/powerpoint/2010/main" val="226660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JonesA23@cardiff.ac.uk"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hyperlink" Target="mailto:cmjhenderson@dundee.ac.uk" TargetMode="External"/><Relationship Id="rId4" Type="http://schemas.openxmlformats.org/officeDocument/2006/relationships/hyperlink" Target="mailto:jonathan.w.thomas@swansea.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63927-E17C-4493-B5A0-45C243DD0834}"/>
              </a:ext>
            </a:extLst>
          </p:cNvPr>
          <p:cNvSpPr/>
          <p:nvPr/>
        </p:nvSpPr>
        <p:spPr>
          <a:xfrm>
            <a:off x="-904774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D35BB0FD-3064-466B-B1E2-E25AA63FA976}"/>
              </a:ext>
            </a:extLst>
          </p:cNvPr>
          <p:cNvSpPr/>
          <p:nvPr/>
        </p:nvSpPr>
        <p:spPr>
          <a:xfrm>
            <a:off x="2109506" y="2505588"/>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2007402" y="3198167"/>
            <a:ext cx="162736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9598936"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A9CF13CD-8587-4A9E-B164-B15737FF2914}"/>
              </a:ext>
            </a:extLst>
          </p:cNvPr>
          <p:cNvSpPr/>
          <p:nvPr/>
        </p:nvSpPr>
        <p:spPr>
          <a:xfrm>
            <a:off x="1558318" y="250558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Box 15">
            <a:extLst>
              <a:ext uri="{FF2B5EF4-FFF2-40B4-BE49-F238E27FC236}">
                <a16:creationId xmlns:a16="http://schemas.microsoft.com/office/drawing/2014/main" id="{AB1CB9E1-538D-4042-BEF4-938DBF6342C3}"/>
              </a:ext>
            </a:extLst>
          </p:cNvPr>
          <p:cNvSpPr txBox="1"/>
          <p:nvPr/>
        </p:nvSpPr>
        <p:spPr>
          <a:xfrm rot="16200000">
            <a:off x="1693612" y="3196029"/>
            <a:ext cx="1220206"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Methods</a:t>
            </a:r>
          </a:p>
        </p:txBody>
      </p:sp>
      <p:sp>
        <p:nvSpPr>
          <p:cNvPr id="17" name="Rectangle 16">
            <a:extLst>
              <a:ext uri="{FF2B5EF4-FFF2-40B4-BE49-F238E27FC236}">
                <a16:creationId xmlns:a16="http://schemas.microsoft.com/office/drawing/2014/main" id="{BC5776FC-1A21-4FD0-A0D3-4FF3CEF8ACE9}"/>
              </a:ext>
            </a:extLst>
          </p:cNvPr>
          <p:cNvSpPr/>
          <p:nvPr/>
        </p:nvSpPr>
        <p:spPr>
          <a:xfrm>
            <a:off x="-10208642"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68958" y="2507723"/>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19">
            <a:extLst>
              <a:ext uri="{FF2B5EF4-FFF2-40B4-BE49-F238E27FC236}">
                <a16:creationId xmlns:a16="http://schemas.microsoft.com/office/drawing/2014/main" id="{D6ABF97F-92F8-4353-A3B3-AF73DB1079FE}"/>
              </a:ext>
            </a:extLst>
          </p:cNvPr>
          <p:cNvSpPr txBox="1"/>
          <p:nvPr/>
        </p:nvSpPr>
        <p:spPr>
          <a:xfrm rot="16200000">
            <a:off x="891482" y="3198167"/>
            <a:ext cx="1789721"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21" name="Rectangle 20">
            <a:extLst>
              <a:ext uri="{FF2B5EF4-FFF2-40B4-BE49-F238E27FC236}">
                <a16:creationId xmlns:a16="http://schemas.microsoft.com/office/drawing/2014/main" id="{D8CD1F95-B243-4C16-9B81-821BF7E19B8F}"/>
              </a:ext>
            </a:extLst>
          </p:cNvPr>
          <p:cNvSpPr/>
          <p:nvPr/>
        </p:nvSpPr>
        <p:spPr>
          <a:xfrm>
            <a:off x="-1081834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451585" y="250558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2">
            <a:extLst>
              <a:ext uri="{FF2B5EF4-FFF2-40B4-BE49-F238E27FC236}">
                <a16:creationId xmlns:a16="http://schemas.microsoft.com/office/drawing/2014/main" id="{EB6C9C5F-E211-4B90-BD05-82A0B0220F7D}"/>
              </a:ext>
            </a:extLst>
          </p:cNvPr>
          <p:cNvSpPr txBox="1"/>
          <p:nvPr/>
        </p:nvSpPr>
        <p:spPr>
          <a:xfrm rot="16200000">
            <a:off x="378415" y="3198167"/>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24" name="Rectangle 23">
            <a:extLst>
              <a:ext uri="{FF2B5EF4-FFF2-40B4-BE49-F238E27FC236}">
                <a16:creationId xmlns:a16="http://schemas.microsoft.com/office/drawing/2014/main" id="{1169EA73-CFAC-4ADD-9A72-E7119A0561DB}"/>
              </a:ext>
            </a:extLst>
          </p:cNvPr>
          <p:cNvSpPr/>
          <p:nvPr/>
        </p:nvSpPr>
        <p:spPr>
          <a:xfrm>
            <a:off x="-1140770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202087" y="2507723"/>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extBox 25">
            <a:extLst>
              <a:ext uri="{FF2B5EF4-FFF2-40B4-BE49-F238E27FC236}">
                <a16:creationId xmlns:a16="http://schemas.microsoft.com/office/drawing/2014/main" id="{32A9EB3C-01BB-4C6D-9776-66587BC73B6C}"/>
              </a:ext>
            </a:extLst>
          </p:cNvPr>
          <p:cNvSpPr txBox="1"/>
          <p:nvPr/>
        </p:nvSpPr>
        <p:spPr>
          <a:xfrm rot="16200000">
            <a:off x="-212436" y="3214399"/>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sp>
        <p:nvSpPr>
          <p:cNvPr id="27" name="Rectangle 26">
            <a:extLst>
              <a:ext uri="{FF2B5EF4-FFF2-40B4-BE49-F238E27FC236}">
                <a16:creationId xmlns:a16="http://schemas.microsoft.com/office/drawing/2014/main" id="{2299A3D0-3D0F-434E-963B-0BEFBDADCB31}"/>
              </a:ext>
            </a:extLst>
          </p:cNvPr>
          <p:cNvSpPr/>
          <p:nvPr/>
        </p:nvSpPr>
        <p:spPr>
          <a:xfrm>
            <a:off x="-12050741"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858753"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TextBox 28">
            <a:extLst>
              <a:ext uri="{FF2B5EF4-FFF2-40B4-BE49-F238E27FC236}">
                <a16:creationId xmlns:a16="http://schemas.microsoft.com/office/drawing/2014/main" id="{89DAEBC3-75F7-45CD-9407-96CD150BCCB0}"/>
              </a:ext>
            </a:extLst>
          </p:cNvPr>
          <p:cNvSpPr txBox="1"/>
          <p:nvPr/>
        </p:nvSpPr>
        <p:spPr>
          <a:xfrm rot="16200000">
            <a:off x="-718269" y="3196030"/>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0" name="Title 1">
            <a:extLst>
              <a:ext uri="{FF2B5EF4-FFF2-40B4-BE49-F238E27FC236}">
                <a16:creationId xmlns:a16="http://schemas.microsoft.com/office/drawing/2014/main" id="{B6091984-BF11-4AA6-B8AA-2DDC13161DDA}"/>
              </a:ext>
            </a:extLst>
          </p:cNvPr>
          <p:cNvSpPr>
            <a:spLocks noGrp="1"/>
          </p:cNvSpPr>
          <p:nvPr>
            <p:ph type="ctrTitle"/>
          </p:nvPr>
        </p:nvSpPr>
        <p:spPr>
          <a:xfrm>
            <a:off x="7944883" y="47519"/>
            <a:ext cx="4078800" cy="2138400"/>
          </a:xfrm>
        </p:spPr>
        <p:txBody>
          <a:bodyPr>
            <a:normAutofit/>
          </a:bodyPr>
          <a:lstStyle/>
          <a:p>
            <a:pPr>
              <a:lnSpc>
                <a:spcPct val="90000"/>
              </a:lnSpc>
            </a:pPr>
            <a:r>
              <a:rPr lang="en-GB" sz="2400" dirty="0">
                <a:solidFill>
                  <a:srgbClr val="333333"/>
                </a:solidFill>
                <a:effectLst/>
                <a:latin typeface="+mn-lt"/>
                <a:ea typeface="Times New Roman" panose="02020603050405020304" pitchFamily="18" charset="0"/>
                <a:cs typeface="Times New Roman" panose="02020603050405020304" pitchFamily="18" charset="0"/>
              </a:rPr>
              <a:t>Developing Collaborative Advanced Practice Educational Networks across the United Kingdom </a:t>
            </a:r>
            <a:endParaRPr lang="en-GB" sz="2400" dirty="0">
              <a:latin typeface="+mn-lt"/>
            </a:endParaRPr>
          </a:p>
        </p:txBody>
      </p:sp>
      <p:sp>
        <p:nvSpPr>
          <p:cNvPr id="31" name="Subtitle 2">
            <a:extLst>
              <a:ext uri="{FF2B5EF4-FFF2-40B4-BE49-F238E27FC236}">
                <a16:creationId xmlns:a16="http://schemas.microsoft.com/office/drawing/2014/main" id="{961CFA36-EFCB-4E7B-92B3-AAD573A11354}"/>
              </a:ext>
            </a:extLst>
          </p:cNvPr>
          <p:cNvSpPr>
            <a:spLocks noGrp="1"/>
          </p:cNvSpPr>
          <p:nvPr>
            <p:ph type="subTitle" idx="1"/>
          </p:nvPr>
        </p:nvSpPr>
        <p:spPr>
          <a:xfrm>
            <a:off x="8113200" y="2411393"/>
            <a:ext cx="4078800" cy="1655762"/>
          </a:xfrm>
        </p:spPr>
        <p:txBody>
          <a:bodyPr>
            <a:noAutofit/>
          </a:bodyPr>
          <a:lstStyle/>
          <a:p>
            <a:pPr fontAlgn="base">
              <a:lnSpc>
                <a:spcPct val="107000"/>
              </a:lnSpc>
              <a:spcAft>
                <a:spcPts val="800"/>
              </a:spcAft>
            </a:pPr>
            <a:r>
              <a:rPr lang="en-GB" sz="1800" dirty="0" err="1">
                <a:solidFill>
                  <a:srgbClr val="333333"/>
                </a:solidFill>
                <a:effectLst/>
                <a:ea typeface="Times New Roman" panose="02020603050405020304" pitchFamily="18" charset="0"/>
                <a:cs typeface="Times New Roman" panose="02020603050405020304" pitchFamily="18" charset="0"/>
              </a:rPr>
              <a:t>Dr.</a:t>
            </a:r>
            <a:r>
              <a:rPr lang="en-GB" sz="1800" dirty="0">
                <a:solidFill>
                  <a:srgbClr val="333333"/>
                </a:solidFill>
                <a:effectLst/>
                <a:ea typeface="Times New Roman" panose="02020603050405020304" pitchFamily="18" charset="0"/>
                <a:cs typeface="Times New Roman" panose="02020603050405020304" pitchFamily="18" charset="0"/>
              </a:rPr>
              <a:t> Anna Jones, Cardiff University </a:t>
            </a:r>
          </a:p>
          <a:p>
            <a:pPr fontAlgn="base">
              <a:lnSpc>
                <a:spcPct val="107000"/>
              </a:lnSpc>
              <a:spcAft>
                <a:spcPts val="800"/>
              </a:spcAft>
            </a:pPr>
            <a:r>
              <a:rPr lang="en-GB" sz="1800" dirty="0">
                <a:solidFill>
                  <a:srgbClr val="333333"/>
                </a:solidFill>
                <a:effectLst/>
                <a:ea typeface="Times New Roman" panose="02020603050405020304" pitchFamily="18" charset="0"/>
                <a:cs typeface="Times New Roman" panose="02020603050405020304" pitchFamily="18" charset="0"/>
              </a:rPr>
              <a:t>Jonathan Thomas Swansea University </a:t>
            </a:r>
          </a:p>
          <a:p>
            <a:pPr fontAlgn="base">
              <a:lnSpc>
                <a:spcPct val="107000"/>
              </a:lnSpc>
              <a:spcAft>
                <a:spcPts val="800"/>
              </a:spcAft>
            </a:pPr>
            <a:r>
              <a:rPr lang="en-GB" sz="1800" dirty="0">
                <a:solidFill>
                  <a:srgbClr val="333333"/>
                </a:solidFill>
                <a:effectLst/>
                <a:ea typeface="Times New Roman" panose="02020603050405020304" pitchFamily="18" charset="0"/>
                <a:cs typeface="Times New Roman" panose="02020603050405020304" pitchFamily="18" charset="0"/>
              </a:rPr>
              <a:t>Colette Henderson, University of Dundee</a:t>
            </a:r>
          </a:p>
        </p:txBody>
      </p:sp>
      <p:pic>
        <p:nvPicPr>
          <p:cNvPr id="38" name="Picture 10">
            <a:extLst>
              <a:ext uri="{FF2B5EF4-FFF2-40B4-BE49-F238E27FC236}">
                <a16:creationId xmlns:a16="http://schemas.microsoft.com/office/drawing/2014/main" id="{542A4AD3-F678-41F3-BC2B-280072707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500" y="854864"/>
            <a:ext cx="2352783" cy="10125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02FC5F8A-1822-49D0-A759-8739C40A42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86230" y="4778128"/>
            <a:ext cx="3543300" cy="781050"/>
          </a:xfrm>
          <a:prstGeom prst="rect">
            <a:avLst/>
          </a:prstGeom>
          <a:noFill/>
          <a:ln>
            <a:noFill/>
          </a:ln>
        </p:spPr>
      </p:pic>
      <p:pic>
        <p:nvPicPr>
          <p:cNvPr id="40" name="Picture 39" descr="AApe logo">
            <a:extLst>
              <a:ext uri="{FF2B5EF4-FFF2-40B4-BE49-F238E27FC236}">
                <a16:creationId xmlns:a16="http://schemas.microsoft.com/office/drawing/2014/main" id="{F8E43D4D-C07E-4EEC-9B10-97430338609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884515" y="2444716"/>
            <a:ext cx="2605407" cy="1337387"/>
          </a:xfrm>
          <a:prstGeom prst="rect">
            <a:avLst/>
          </a:prstGeom>
          <a:noFill/>
          <a:ln>
            <a:noFill/>
          </a:ln>
        </p:spPr>
      </p:pic>
    </p:spTree>
    <p:extLst>
      <p:ext uri="{BB962C8B-B14F-4D97-AF65-F5344CB8AC3E}">
        <p14:creationId xmlns:p14="http://schemas.microsoft.com/office/powerpoint/2010/main" val="347553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35BB0FD-3064-466B-B1E2-E25AA63FA976}"/>
              </a:ext>
            </a:extLst>
          </p:cNvPr>
          <p:cNvSpPr/>
          <p:nvPr/>
        </p:nvSpPr>
        <p:spPr>
          <a:xfrm>
            <a:off x="11144689" y="2388288"/>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11032721" y="3050089"/>
            <a:ext cx="1869423" cy="523220"/>
          </a:xfrm>
          <a:prstGeom prst="rect">
            <a:avLst/>
          </a:prstGeom>
          <a:noFill/>
        </p:spPr>
        <p:txBody>
          <a:bodyPr wrap="none" rtlCol="0">
            <a:spAutoFit/>
          </a:bodyPr>
          <a:lstStyle/>
          <a:p>
            <a:r>
              <a:rPr lang="en-GB" sz="28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9598936"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A9CF13CD-8587-4A9E-B164-B15737FF2914}"/>
              </a:ext>
            </a:extLst>
          </p:cNvPr>
          <p:cNvSpPr/>
          <p:nvPr/>
        </p:nvSpPr>
        <p:spPr>
          <a:xfrm>
            <a:off x="1558318" y="250558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Box 15">
            <a:extLst>
              <a:ext uri="{FF2B5EF4-FFF2-40B4-BE49-F238E27FC236}">
                <a16:creationId xmlns:a16="http://schemas.microsoft.com/office/drawing/2014/main" id="{AB1CB9E1-538D-4042-BEF4-938DBF6342C3}"/>
              </a:ext>
            </a:extLst>
          </p:cNvPr>
          <p:cNvSpPr txBox="1"/>
          <p:nvPr/>
        </p:nvSpPr>
        <p:spPr>
          <a:xfrm rot="16200000">
            <a:off x="1693612" y="3198166"/>
            <a:ext cx="1220206"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Methods</a:t>
            </a:r>
          </a:p>
        </p:txBody>
      </p:sp>
      <p:sp>
        <p:nvSpPr>
          <p:cNvPr id="17" name="Rectangle 16">
            <a:extLst>
              <a:ext uri="{FF2B5EF4-FFF2-40B4-BE49-F238E27FC236}">
                <a16:creationId xmlns:a16="http://schemas.microsoft.com/office/drawing/2014/main" id="{BC5776FC-1A21-4FD0-A0D3-4FF3CEF8ACE9}"/>
              </a:ext>
            </a:extLst>
          </p:cNvPr>
          <p:cNvSpPr/>
          <p:nvPr/>
        </p:nvSpPr>
        <p:spPr>
          <a:xfrm>
            <a:off x="-10208642"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68958" y="2507723"/>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Rectangle 20">
            <a:extLst>
              <a:ext uri="{FF2B5EF4-FFF2-40B4-BE49-F238E27FC236}">
                <a16:creationId xmlns:a16="http://schemas.microsoft.com/office/drawing/2014/main" id="{D8CD1F95-B243-4C16-9B81-821BF7E19B8F}"/>
              </a:ext>
            </a:extLst>
          </p:cNvPr>
          <p:cNvSpPr/>
          <p:nvPr/>
        </p:nvSpPr>
        <p:spPr>
          <a:xfrm>
            <a:off x="-1081834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353924" y="2530707"/>
            <a:ext cx="1034745" cy="1822905"/>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Rectangle 23">
            <a:extLst>
              <a:ext uri="{FF2B5EF4-FFF2-40B4-BE49-F238E27FC236}">
                <a16:creationId xmlns:a16="http://schemas.microsoft.com/office/drawing/2014/main" id="{1169EA73-CFAC-4ADD-9A72-E7119A0561DB}"/>
              </a:ext>
            </a:extLst>
          </p:cNvPr>
          <p:cNvSpPr/>
          <p:nvPr/>
        </p:nvSpPr>
        <p:spPr>
          <a:xfrm>
            <a:off x="-1140770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243719"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Rectangle 26">
            <a:extLst>
              <a:ext uri="{FF2B5EF4-FFF2-40B4-BE49-F238E27FC236}">
                <a16:creationId xmlns:a16="http://schemas.microsoft.com/office/drawing/2014/main" id="{2299A3D0-3D0F-434E-963B-0BEFBDADCB31}"/>
              </a:ext>
            </a:extLst>
          </p:cNvPr>
          <p:cNvSpPr/>
          <p:nvPr/>
        </p:nvSpPr>
        <p:spPr>
          <a:xfrm>
            <a:off x="-12050741"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858753"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 name="Content Placeholder 2">
            <a:extLst>
              <a:ext uri="{FF2B5EF4-FFF2-40B4-BE49-F238E27FC236}">
                <a16:creationId xmlns:a16="http://schemas.microsoft.com/office/drawing/2014/main" id="{653FE18D-E144-4ADB-AFB2-3EF10FF8DDD4}"/>
              </a:ext>
            </a:extLst>
          </p:cNvPr>
          <p:cNvSpPr txBox="1">
            <a:spLocks/>
          </p:cNvSpPr>
          <p:nvPr/>
        </p:nvSpPr>
        <p:spPr>
          <a:xfrm>
            <a:off x="3399285" y="1914206"/>
            <a:ext cx="6696000" cy="3386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1" name="TextBox 30">
            <a:extLst>
              <a:ext uri="{FF2B5EF4-FFF2-40B4-BE49-F238E27FC236}">
                <a16:creationId xmlns:a16="http://schemas.microsoft.com/office/drawing/2014/main" id="{AB2E0B1D-141D-4A1A-949B-CED037CBB983}"/>
              </a:ext>
            </a:extLst>
          </p:cNvPr>
          <p:cNvSpPr txBox="1"/>
          <p:nvPr/>
        </p:nvSpPr>
        <p:spPr>
          <a:xfrm rot="16200000">
            <a:off x="891482" y="3198167"/>
            <a:ext cx="1789721"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32" name="TextBox 31">
            <a:extLst>
              <a:ext uri="{FF2B5EF4-FFF2-40B4-BE49-F238E27FC236}">
                <a16:creationId xmlns:a16="http://schemas.microsoft.com/office/drawing/2014/main" id="{AD9A4C2D-DB6C-4A8C-928E-6447C6355740}"/>
              </a:ext>
            </a:extLst>
          </p:cNvPr>
          <p:cNvSpPr txBox="1"/>
          <p:nvPr/>
        </p:nvSpPr>
        <p:spPr>
          <a:xfrm rot="16200000">
            <a:off x="378415" y="3198167"/>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33" name="TextBox 32">
            <a:extLst>
              <a:ext uri="{FF2B5EF4-FFF2-40B4-BE49-F238E27FC236}">
                <a16:creationId xmlns:a16="http://schemas.microsoft.com/office/drawing/2014/main" id="{17A3A113-A3DD-4D0C-818F-FC418C98E8F8}"/>
              </a:ext>
            </a:extLst>
          </p:cNvPr>
          <p:cNvSpPr txBox="1"/>
          <p:nvPr/>
        </p:nvSpPr>
        <p:spPr>
          <a:xfrm rot="16200000">
            <a:off x="-718269" y="3196030"/>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4" name="TextBox 33">
            <a:extLst>
              <a:ext uri="{FF2B5EF4-FFF2-40B4-BE49-F238E27FC236}">
                <a16:creationId xmlns:a16="http://schemas.microsoft.com/office/drawing/2014/main" id="{1C67E485-8A6C-4164-84B7-407C6417F892}"/>
              </a:ext>
            </a:extLst>
          </p:cNvPr>
          <p:cNvSpPr txBox="1"/>
          <p:nvPr/>
        </p:nvSpPr>
        <p:spPr>
          <a:xfrm rot="16200000">
            <a:off x="-321366" y="3188343"/>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pic>
        <p:nvPicPr>
          <p:cNvPr id="1026" name="Picture 2" descr="Group of people on peak mountain climbing helping team work , travel  trekking success business concept -">
            <a:extLst>
              <a:ext uri="{FF2B5EF4-FFF2-40B4-BE49-F238E27FC236}">
                <a16:creationId xmlns:a16="http://schemas.microsoft.com/office/drawing/2014/main" id="{43A94E64-FA7A-4ACC-BF1C-0F281603A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391" y="13159"/>
            <a:ext cx="8546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6E8417-3C2F-45E2-B827-677AF2D911CA}"/>
              </a:ext>
            </a:extLst>
          </p:cNvPr>
          <p:cNvSpPr txBox="1"/>
          <p:nvPr/>
        </p:nvSpPr>
        <p:spPr>
          <a:xfrm>
            <a:off x="3382371" y="791988"/>
            <a:ext cx="5327612" cy="1384995"/>
          </a:xfrm>
          <a:prstGeom prst="rect">
            <a:avLst/>
          </a:prstGeom>
          <a:noFill/>
        </p:spPr>
        <p:txBody>
          <a:bodyPr wrap="none" rtlCol="0">
            <a:spAutoFit/>
          </a:bodyPr>
          <a:lstStyle/>
          <a:p>
            <a:pPr marL="285750" indent="-285750">
              <a:buFont typeface="Arial" panose="020B0604020202020204" pitchFamily="34" charset="0"/>
              <a:buChar char="•"/>
            </a:pPr>
            <a:r>
              <a:rPr lang="en-GB" sz="2800" dirty="0">
                <a:solidFill>
                  <a:schemeClr val="bg1"/>
                </a:solidFill>
              </a:rPr>
              <a:t>AAPE UK Development</a:t>
            </a:r>
          </a:p>
          <a:p>
            <a:pPr marL="285750" indent="-285750">
              <a:buFont typeface="Arial" panose="020B0604020202020204" pitchFamily="34" charset="0"/>
              <a:buChar char="•"/>
            </a:pPr>
            <a:r>
              <a:rPr lang="en-GB" sz="2800" dirty="0">
                <a:solidFill>
                  <a:schemeClr val="bg1"/>
                </a:solidFill>
              </a:rPr>
              <a:t>Committee Members roles</a:t>
            </a:r>
          </a:p>
          <a:p>
            <a:pPr marL="285750" indent="-285750">
              <a:buFont typeface="Arial" panose="020B0604020202020204" pitchFamily="34" charset="0"/>
              <a:buChar char="•"/>
            </a:pPr>
            <a:r>
              <a:rPr lang="en-GB" sz="2800" dirty="0">
                <a:solidFill>
                  <a:schemeClr val="bg1"/>
                </a:solidFill>
              </a:rPr>
              <a:t>High Profile Association in the UK</a:t>
            </a:r>
          </a:p>
        </p:txBody>
      </p:sp>
    </p:spTree>
    <p:extLst>
      <p:ext uri="{BB962C8B-B14F-4D97-AF65-F5344CB8AC3E}">
        <p14:creationId xmlns:p14="http://schemas.microsoft.com/office/powerpoint/2010/main" val="163506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63927-E17C-4493-B5A0-45C243DD0834}"/>
              </a:ext>
            </a:extLst>
          </p:cNvPr>
          <p:cNvSpPr/>
          <p:nvPr/>
        </p:nvSpPr>
        <p:spPr>
          <a:xfrm>
            <a:off x="-12565"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D35BB0FD-3064-466B-B1E2-E25AA63FA976}"/>
              </a:ext>
            </a:extLst>
          </p:cNvPr>
          <p:cNvSpPr/>
          <p:nvPr/>
        </p:nvSpPr>
        <p:spPr>
          <a:xfrm>
            <a:off x="11144689" y="2388288"/>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11153747" y="3080867"/>
            <a:ext cx="162736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529938"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solidFill>
                  <a:schemeClr val="tx1"/>
                </a:solidFill>
              </a:rPr>
              <a:t>Welsh Advanced Practice Educators Network (WAPEN)</a:t>
            </a:r>
          </a:p>
          <a:p>
            <a:pPr marL="285750" indent="-285750" algn="ctr">
              <a:buFont typeface="Arial" panose="020B0604020202020204" pitchFamily="34" charset="0"/>
              <a:buChar char="•"/>
            </a:pPr>
            <a:r>
              <a:rPr lang="en-GB" dirty="0">
                <a:solidFill>
                  <a:schemeClr val="tx1"/>
                </a:solidFill>
              </a:rPr>
              <a:t>Established 1</a:t>
            </a:r>
            <a:r>
              <a:rPr lang="en-GB" baseline="30000" dirty="0">
                <a:solidFill>
                  <a:schemeClr val="tx1"/>
                </a:solidFill>
              </a:rPr>
              <a:t>st</a:t>
            </a:r>
            <a:r>
              <a:rPr lang="en-GB" dirty="0">
                <a:solidFill>
                  <a:schemeClr val="tx1"/>
                </a:solidFill>
              </a:rPr>
              <a:t> December 2020</a:t>
            </a:r>
          </a:p>
          <a:p>
            <a:pPr marL="285750" indent="-285750" algn="ctr">
              <a:buFont typeface="Arial" panose="020B0604020202020204" pitchFamily="34" charset="0"/>
              <a:buChar char="•"/>
            </a:pPr>
            <a:r>
              <a:rPr lang="en-GB" dirty="0">
                <a:solidFill>
                  <a:schemeClr val="tx1"/>
                </a:solidFill>
              </a:rPr>
              <a:t>5 Higher Education Institutes</a:t>
            </a:r>
          </a:p>
          <a:p>
            <a:pPr marL="285750" indent="-285750" algn="ctr">
              <a:buFont typeface="Arial" panose="020B0604020202020204" pitchFamily="34" charset="0"/>
              <a:buChar char="•"/>
            </a:pPr>
            <a:r>
              <a:rPr lang="en-GB" dirty="0">
                <a:solidFill>
                  <a:schemeClr val="tx1"/>
                </a:solidFill>
              </a:rPr>
              <a:t>Raising visibility</a:t>
            </a: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Scottish Advanced Practice Educators Network (SAPEN)</a:t>
            </a:r>
          </a:p>
          <a:p>
            <a:pPr marL="285750" indent="-285750" algn="ctr">
              <a:buFont typeface="Arial" panose="020B0604020202020204" pitchFamily="34" charset="0"/>
              <a:buChar char="•"/>
            </a:pPr>
            <a:r>
              <a:rPr lang="en-GB" dirty="0">
                <a:solidFill>
                  <a:schemeClr val="tx1"/>
                </a:solidFill>
              </a:rPr>
              <a:t>Established 17</a:t>
            </a:r>
            <a:r>
              <a:rPr lang="en-GB" baseline="30000" dirty="0">
                <a:solidFill>
                  <a:schemeClr val="tx1"/>
                </a:solidFill>
              </a:rPr>
              <a:t>th</a:t>
            </a:r>
            <a:r>
              <a:rPr lang="en-GB" dirty="0">
                <a:solidFill>
                  <a:schemeClr val="tx1"/>
                </a:solidFill>
              </a:rPr>
              <a:t> March 2021</a:t>
            </a:r>
          </a:p>
          <a:p>
            <a:pPr marL="285750" indent="-285750" algn="ctr">
              <a:buFont typeface="Arial" panose="020B0604020202020204" pitchFamily="34" charset="0"/>
              <a:buChar char="•"/>
            </a:pPr>
            <a:r>
              <a:rPr lang="en-GB" dirty="0">
                <a:solidFill>
                  <a:schemeClr val="tx1"/>
                </a:solidFill>
              </a:rPr>
              <a:t>10 Higher Education Institutes, multidisciplinary</a:t>
            </a:r>
          </a:p>
          <a:p>
            <a:pPr marL="285750" indent="-285750" algn="ctr">
              <a:buFont typeface="Arial" panose="020B0604020202020204" pitchFamily="34" charset="0"/>
              <a:buChar char="•"/>
            </a:pPr>
            <a:r>
              <a:rPr lang="en-GB" dirty="0">
                <a:solidFill>
                  <a:schemeClr val="tx1"/>
                </a:solidFill>
              </a:rPr>
              <a:t>NHS Education for Scotland, Regional AP leads, Open University and NI</a:t>
            </a:r>
          </a:p>
          <a:p>
            <a:pPr marL="285750" indent="-285750" algn="ctr">
              <a:buFont typeface="Arial" panose="020B0604020202020204" pitchFamily="34" charset="0"/>
              <a:buChar char="•"/>
            </a:pPr>
            <a:r>
              <a:rPr lang="en-GB" dirty="0">
                <a:solidFill>
                  <a:schemeClr val="tx1"/>
                </a:solidFill>
              </a:rPr>
              <a:t>‘Once for Scotland’</a:t>
            </a:r>
          </a:p>
          <a:p>
            <a:pPr marL="285750" indent="-285750" algn="ctr">
              <a:buFont typeface="Arial" panose="020B0604020202020204" pitchFamily="34" charset="0"/>
              <a:buChar char="•"/>
            </a:pPr>
            <a:r>
              <a:rPr lang="en-GB" dirty="0">
                <a:solidFill>
                  <a:schemeClr val="tx1"/>
                </a:solidFill>
              </a:rPr>
              <a:t>Regional Advanced Practice Academies</a:t>
            </a:r>
          </a:p>
          <a:p>
            <a:pPr algn="ctr"/>
            <a:endParaRPr lang="en-GB" dirty="0">
              <a:solidFill>
                <a:schemeClr val="tx1"/>
              </a:solidFill>
            </a:endParaRPr>
          </a:p>
          <a:p>
            <a:pPr algn="ctr"/>
            <a:r>
              <a:rPr lang="en-GB" b="1" dirty="0" err="1">
                <a:solidFill>
                  <a:schemeClr val="tx1"/>
                </a:solidFill>
              </a:rPr>
              <a:t>WaSAPen</a:t>
            </a:r>
            <a:r>
              <a:rPr lang="en-GB" b="1" dirty="0">
                <a:solidFill>
                  <a:schemeClr val="tx1"/>
                </a:solidFill>
              </a:rPr>
              <a:t> </a:t>
            </a:r>
          </a:p>
          <a:p>
            <a:pPr algn="ctr"/>
            <a:r>
              <a:rPr lang="en-GB" dirty="0">
                <a:solidFill>
                  <a:schemeClr val="tx1"/>
                </a:solidFill>
              </a:rPr>
              <a:t>(Wales Scottish Advanced Practice Educators Network)</a:t>
            </a:r>
          </a:p>
          <a:p>
            <a:pPr algn="ctr"/>
            <a:endParaRPr lang="en-GB" dirty="0">
              <a:solidFill>
                <a:schemeClr val="tx1"/>
              </a:solidFill>
            </a:endParaRPr>
          </a:p>
        </p:txBody>
      </p:sp>
      <p:sp>
        <p:nvSpPr>
          <p:cNvPr id="15" name="Freeform: Shape 14">
            <a:extLst>
              <a:ext uri="{FF2B5EF4-FFF2-40B4-BE49-F238E27FC236}">
                <a16:creationId xmlns:a16="http://schemas.microsoft.com/office/drawing/2014/main" id="{A9CF13CD-8587-4A9E-B164-B15737FF2914}"/>
              </a:ext>
            </a:extLst>
          </p:cNvPr>
          <p:cNvSpPr/>
          <p:nvPr/>
        </p:nvSpPr>
        <p:spPr>
          <a:xfrm>
            <a:off x="10636491" y="2381658"/>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Box 15">
            <a:extLst>
              <a:ext uri="{FF2B5EF4-FFF2-40B4-BE49-F238E27FC236}">
                <a16:creationId xmlns:a16="http://schemas.microsoft.com/office/drawing/2014/main" id="{AB1CB9E1-538D-4042-BEF4-938DBF6342C3}"/>
              </a:ext>
            </a:extLst>
          </p:cNvPr>
          <p:cNvSpPr txBox="1"/>
          <p:nvPr/>
        </p:nvSpPr>
        <p:spPr>
          <a:xfrm rot="16200000">
            <a:off x="10680144" y="3087778"/>
            <a:ext cx="1220206"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Methods</a:t>
            </a:r>
          </a:p>
        </p:txBody>
      </p:sp>
      <p:sp>
        <p:nvSpPr>
          <p:cNvPr id="17" name="Rectangle 16">
            <a:extLst>
              <a:ext uri="{FF2B5EF4-FFF2-40B4-BE49-F238E27FC236}">
                <a16:creationId xmlns:a16="http://schemas.microsoft.com/office/drawing/2014/main" id="{BC5776FC-1A21-4FD0-A0D3-4FF3CEF8ACE9}"/>
              </a:ext>
            </a:extLst>
          </p:cNvPr>
          <p:cNvSpPr/>
          <p:nvPr/>
        </p:nvSpPr>
        <p:spPr>
          <a:xfrm>
            <a:off x="-10228988" y="876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42591" y="2488800"/>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Rectangle 20">
            <a:extLst>
              <a:ext uri="{FF2B5EF4-FFF2-40B4-BE49-F238E27FC236}">
                <a16:creationId xmlns:a16="http://schemas.microsoft.com/office/drawing/2014/main" id="{D8CD1F95-B243-4C16-9B81-821BF7E19B8F}"/>
              </a:ext>
            </a:extLst>
          </p:cNvPr>
          <p:cNvSpPr/>
          <p:nvPr/>
        </p:nvSpPr>
        <p:spPr>
          <a:xfrm>
            <a:off x="-1081834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339861" y="2488800"/>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2">
            <a:extLst>
              <a:ext uri="{FF2B5EF4-FFF2-40B4-BE49-F238E27FC236}">
                <a16:creationId xmlns:a16="http://schemas.microsoft.com/office/drawing/2014/main" id="{EB6C9C5F-E211-4B90-BD05-82A0B0220F7D}"/>
              </a:ext>
            </a:extLst>
          </p:cNvPr>
          <p:cNvSpPr txBox="1"/>
          <p:nvPr/>
        </p:nvSpPr>
        <p:spPr>
          <a:xfrm rot="16200000">
            <a:off x="378415" y="3198167"/>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24" name="Rectangle 23">
            <a:extLst>
              <a:ext uri="{FF2B5EF4-FFF2-40B4-BE49-F238E27FC236}">
                <a16:creationId xmlns:a16="http://schemas.microsoft.com/office/drawing/2014/main" id="{1169EA73-CFAC-4ADD-9A72-E7119A0561DB}"/>
              </a:ext>
            </a:extLst>
          </p:cNvPr>
          <p:cNvSpPr/>
          <p:nvPr/>
        </p:nvSpPr>
        <p:spPr>
          <a:xfrm>
            <a:off x="-1140770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243719"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Rectangle 26">
            <a:extLst>
              <a:ext uri="{FF2B5EF4-FFF2-40B4-BE49-F238E27FC236}">
                <a16:creationId xmlns:a16="http://schemas.microsoft.com/office/drawing/2014/main" id="{2299A3D0-3D0F-434E-963B-0BEFBDADCB31}"/>
              </a:ext>
            </a:extLst>
          </p:cNvPr>
          <p:cNvSpPr/>
          <p:nvPr/>
        </p:nvSpPr>
        <p:spPr>
          <a:xfrm>
            <a:off x="-12050741"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896062"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 name="TextBox 29">
            <a:extLst>
              <a:ext uri="{FF2B5EF4-FFF2-40B4-BE49-F238E27FC236}">
                <a16:creationId xmlns:a16="http://schemas.microsoft.com/office/drawing/2014/main" id="{652B8CD9-2DB0-466E-96A8-47D16F70596B}"/>
              </a:ext>
            </a:extLst>
          </p:cNvPr>
          <p:cNvSpPr txBox="1"/>
          <p:nvPr/>
        </p:nvSpPr>
        <p:spPr>
          <a:xfrm rot="16200000">
            <a:off x="917130" y="3198167"/>
            <a:ext cx="1738425"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31" name="TextBox 30">
            <a:extLst>
              <a:ext uri="{FF2B5EF4-FFF2-40B4-BE49-F238E27FC236}">
                <a16:creationId xmlns:a16="http://schemas.microsoft.com/office/drawing/2014/main" id="{32188D4E-79C0-40E4-95CC-5BF3FA8DCAD5}"/>
              </a:ext>
            </a:extLst>
          </p:cNvPr>
          <p:cNvSpPr txBox="1"/>
          <p:nvPr/>
        </p:nvSpPr>
        <p:spPr>
          <a:xfrm rot="16200000">
            <a:off x="-718269" y="3196030"/>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2" name="TextBox 31">
            <a:extLst>
              <a:ext uri="{FF2B5EF4-FFF2-40B4-BE49-F238E27FC236}">
                <a16:creationId xmlns:a16="http://schemas.microsoft.com/office/drawing/2014/main" id="{8CAC07DA-46F8-4A68-A991-B7EB6DFF59B1}"/>
              </a:ext>
            </a:extLst>
          </p:cNvPr>
          <p:cNvSpPr txBox="1"/>
          <p:nvPr/>
        </p:nvSpPr>
        <p:spPr>
          <a:xfrm rot="16200000">
            <a:off x="-294918" y="3127523"/>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pic>
        <p:nvPicPr>
          <p:cNvPr id="4098" name="Picture 2" descr="Methods-logo-1300x520 - STEPS Centre">
            <a:extLst>
              <a:ext uri="{FF2B5EF4-FFF2-40B4-BE49-F238E27FC236}">
                <a16:creationId xmlns:a16="http://schemas.microsoft.com/office/drawing/2014/main" id="{E62E9572-8873-4B25-A3F3-AFA9F967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371" y="188008"/>
            <a:ext cx="8084120" cy="115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63927-E17C-4493-B5A0-45C243DD0834}"/>
              </a:ext>
            </a:extLst>
          </p:cNvPr>
          <p:cNvSpPr/>
          <p:nvPr/>
        </p:nvSpPr>
        <p:spPr>
          <a:xfrm>
            <a:off x="-12565"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D35BB0FD-3064-466B-B1E2-E25AA63FA976}"/>
              </a:ext>
            </a:extLst>
          </p:cNvPr>
          <p:cNvSpPr/>
          <p:nvPr/>
        </p:nvSpPr>
        <p:spPr>
          <a:xfrm>
            <a:off x="11157255" y="242512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11153748" y="3080868"/>
            <a:ext cx="162736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529938"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A9CF13CD-8587-4A9E-B164-B15737FF2914}"/>
              </a:ext>
            </a:extLst>
          </p:cNvPr>
          <p:cNvSpPr/>
          <p:nvPr/>
        </p:nvSpPr>
        <p:spPr>
          <a:xfrm>
            <a:off x="10754436" y="2414431"/>
            <a:ext cx="925930" cy="1681615"/>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Box 15">
            <a:extLst>
              <a:ext uri="{FF2B5EF4-FFF2-40B4-BE49-F238E27FC236}">
                <a16:creationId xmlns:a16="http://schemas.microsoft.com/office/drawing/2014/main" id="{AB1CB9E1-538D-4042-BEF4-938DBF6342C3}"/>
              </a:ext>
            </a:extLst>
          </p:cNvPr>
          <p:cNvSpPr txBox="1"/>
          <p:nvPr/>
        </p:nvSpPr>
        <p:spPr>
          <a:xfrm rot="16200000">
            <a:off x="10464145" y="2816768"/>
            <a:ext cx="1846825" cy="461665"/>
          </a:xfrm>
          <a:prstGeom prst="rect">
            <a:avLst/>
          </a:prstGeom>
          <a:noFill/>
        </p:spPr>
        <p:txBody>
          <a:bodyPr wrap="square" rtlCol="0">
            <a:spAutoFit/>
          </a:bodyPr>
          <a:lstStyle/>
          <a:p>
            <a:r>
              <a:rPr lang="en-GB" sz="2400" dirty="0">
                <a:solidFill>
                  <a:schemeClr val="bg2"/>
                </a:solidFill>
                <a:latin typeface="Tw Cen MT" panose="020B0602020104020603" pitchFamily="34" charset="0"/>
              </a:rPr>
              <a:t>Methods</a:t>
            </a:r>
          </a:p>
        </p:txBody>
      </p:sp>
      <p:sp>
        <p:nvSpPr>
          <p:cNvPr id="17" name="Rectangle 16">
            <a:extLst>
              <a:ext uri="{FF2B5EF4-FFF2-40B4-BE49-F238E27FC236}">
                <a16:creationId xmlns:a16="http://schemas.microsoft.com/office/drawing/2014/main" id="{BC5776FC-1A21-4FD0-A0D3-4FF3CEF8ACE9}"/>
              </a:ext>
            </a:extLst>
          </p:cNvPr>
          <p:cNvSpPr/>
          <p:nvPr/>
        </p:nvSpPr>
        <p:spPr>
          <a:xfrm>
            <a:off x="-1229469" y="884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918035" y="241870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19">
            <a:extLst>
              <a:ext uri="{FF2B5EF4-FFF2-40B4-BE49-F238E27FC236}">
                <a16:creationId xmlns:a16="http://schemas.microsoft.com/office/drawing/2014/main" id="{D6ABF97F-92F8-4353-A3B3-AF73DB1079FE}"/>
              </a:ext>
            </a:extLst>
          </p:cNvPr>
          <p:cNvSpPr txBox="1"/>
          <p:nvPr/>
        </p:nvSpPr>
        <p:spPr>
          <a:xfrm rot="16200000">
            <a:off x="9800376" y="3137475"/>
            <a:ext cx="1789721"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21" name="Rectangle 20">
            <a:extLst>
              <a:ext uri="{FF2B5EF4-FFF2-40B4-BE49-F238E27FC236}">
                <a16:creationId xmlns:a16="http://schemas.microsoft.com/office/drawing/2014/main" id="{D8CD1F95-B243-4C16-9B81-821BF7E19B8F}"/>
              </a:ext>
            </a:extLst>
          </p:cNvPr>
          <p:cNvSpPr/>
          <p:nvPr/>
        </p:nvSpPr>
        <p:spPr>
          <a:xfrm>
            <a:off x="-1081834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346546" y="249461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2">
            <a:extLst>
              <a:ext uri="{FF2B5EF4-FFF2-40B4-BE49-F238E27FC236}">
                <a16:creationId xmlns:a16="http://schemas.microsoft.com/office/drawing/2014/main" id="{EB6C9C5F-E211-4B90-BD05-82A0B0220F7D}"/>
              </a:ext>
            </a:extLst>
          </p:cNvPr>
          <p:cNvSpPr txBox="1"/>
          <p:nvPr/>
        </p:nvSpPr>
        <p:spPr>
          <a:xfrm rot="16200000">
            <a:off x="378415" y="3198167"/>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24" name="Rectangle 23">
            <a:extLst>
              <a:ext uri="{FF2B5EF4-FFF2-40B4-BE49-F238E27FC236}">
                <a16:creationId xmlns:a16="http://schemas.microsoft.com/office/drawing/2014/main" id="{1169EA73-CFAC-4ADD-9A72-E7119A0561DB}"/>
              </a:ext>
            </a:extLst>
          </p:cNvPr>
          <p:cNvSpPr/>
          <p:nvPr/>
        </p:nvSpPr>
        <p:spPr>
          <a:xfrm>
            <a:off x="-1140770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243719"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Rectangle 26">
            <a:extLst>
              <a:ext uri="{FF2B5EF4-FFF2-40B4-BE49-F238E27FC236}">
                <a16:creationId xmlns:a16="http://schemas.microsoft.com/office/drawing/2014/main" id="{2299A3D0-3D0F-434E-963B-0BEFBDADCB31}"/>
              </a:ext>
            </a:extLst>
          </p:cNvPr>
          <p:cNvSpPr/>
          <p:nvPr/>
        </p:nvSpPr>
        <p:spPr>
          <a:xfrm>
            <a:off x="-12050741"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885369"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 name="TextBox 29">
            <a:extLst>
              <a:ext uri="{FF2B5EF4-FFF2-40B4-BE49-F238E27FC236}">
                <a16:creationId xmlns:a16="http://schemas.microsoft.com/office/drawing/2014/main" id="{F68D42AB-6FB1-4BE1-8BFA-E6C82637BD86}"/>
              </a:ext>
            </a:extLst>
          </p:cNvPr>
          <p:cNvSpPr txBox="1"/>
          <p:nvPr/>
        </p:nvSpPr>
        <p:spPr>
          <a:xfrm rot="16200000">
            <a:off x="-718269" y="3196030"/>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1" name="TextBox 30">
            <a:extLst>
              <a:ext uri="{FF2B5EF4-FFF2-40B4-BE49-F238E27FC236}">
                <a16:creationId xmlns:a16="http://schemas.microsoft.com/office/drawing/2014/main" id="{EAE15572-A50D-484B-9267-E92352749109}"/>
              </a:ext>
            </a:extLst>
          </p:cNvPr>
          <p:cNvSpPr txBox="1"/>
          <p:nvPr/>
        </p:nvSpPr>
        <p:spPr>
          <a:xfrm rot="16200000">
            <a:off x="-267623" y="3137475"/>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pic>
        <p:nvPicPr>
          <p:cNvPr id="2050" name="Picture 2" descr="214 Key Learning Points Stock Photos, Pictures &amp; Royalty-Free Images -  iStock">
            <a:extLst>
              <a:ext uri="{FF2B5EF4-FFF2-40B4-BE49-F238E27FC236}">
                <a16:creationId xmlns:a16="http://schemas.microsoft.com/office/drawing/2014/main" id="{5F4FE34A-A9FB-4EE3-B028-EC29A2E72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345" y="706582"/>
            <a:ext cx="7781804" cy="56258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A3DFB1-2764-4A77-AF63-DE5EE53F88E3}"/>
              </a:ext>
            </a:extLst>
          </p:cNvPr>
          <p:cNvSpPr txBox="1"/>
          <p:nvPr/>
        </p:nvSpPr>
        <p:spPr>
          <a:xfrm>
            <a:off x="2062891" y="3387827"/>
            <a:ext cx="4916602" cy="1938992"/>
          </a:xfrm>
          <a:prstGeom prst="rect">
            <a:avLst/>
          </a:prstGeom>
          <a:noFill/>
        </p:spPr>
        <p:txBody>
          <a:bodyPr wrap="none" rtlCol="0">
            <a:spAutoFit/>
          </a:bodyPr>
          <a:lstStyle/>
          <a:p>
            <a:pPr marL="285750" indent="-285750">
              <a:buFont typeface="Arial" panose="020B0604020202020204" pitchFamily="34" charset="0"/>
              <a:buChar char="•"/>
            </a:pPr>
            <a:r>
              <a:rPr lang="en-GB" sz="2400" dirty="0"/>
              <a:t>Shared Learning</a:t>
            </a:r>
          </a:p>
          <a:p>
            <a:pPr marL="285750" indent="-285750">
              <a:buFont typeface="Arial" panose="020B0604020202020204" pitchFamily="34" charset="0"/>
              <a:buChar char="•"/>
            </a:pPr>
            <a:r>
              <a:rPr lang="en-GB" sz="2400" dirty="0"/>
              <a:t>Networking opportunities</a:t>
            </a:r>
          </a:p>
          <a:p>
            <a:pPr marL="285750" indent="-285750">
              <a:buFont typeface="Arial" panose="020B0604020202020204" pitchFamily="34" charset="0"/>
              <a:buChar char="•"/>
            </a:pPr>
            <a:r>
              <a:rPr lang="en-GB" sz="2400" dirty="0"/>
              <a:t>International Opportunities created</a:t>
            </a:r>
          </a:p>
          <a:p>
            <a:pPr marL="285750" indent="-285750">
              <a:buFont typeface="Arial" panose="020B0604020202020204" pitchFamily="34" charset="0"/>
              <a:buChar char="•"/>
            </a:pPr>
            <a:r>
              <a:rPr lang="en-GB" sz="2400" dirty="0"/>
              <a:t>Benchmarking</a:t>
            </a:r>
          </a:p>
          <a:p>
            <a:pPr marL="285750" indent="-285750">
              <a:buFont typeface="Arial" panose="020B0604020202020204" pitchFamily="34" charset="0"/>
              <a:buChar char="•"/>
            </a:pPr>
            <a:r>
              <a:rPr lang="en-GB" sz="2400" dirty="0"/>
              <a:t>Quality Assurance</a:t>
            </a:r>
          </a:p>
        </p:txBody>
      </p:sp>
    </p:spTree>
    <p:extLst>
      <p:ext uri="{BB962C8B-B14F-4D97-AF65-F5344CB8AC3E}">
        <p14:creationId xmlns:p14="http://schemas.microsoft.com/office/powerpoint/2010/main" val="347864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63927-E17C-4493-B5A0-45C243DD0834}"/>
              </a:ext>
            </a:extLst>
          </p:cNvPr>
          <p:cNvSpPr/>
          <p:nvPr/>
        </p:nvSpPr>
        <p:spPr>
          <a:xfrm>
            <a:off x="-12565"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D35BB0FD-3064-466B-B1E2-E25AA63FA976}"/>
              </a:ext>
            </a:extLst>
          </p:cNvPr>
          <p:cNvSpPr/>
          <p:nvPr/>
        </p:nvSpPr>
        <p:spPr>
          <a:xfrm>
            <a:off x="11157255" y="242512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11153747" y="3080867"/>
            <a:ext cx="162736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529938"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A9CF13CD-8587-4A9E-B164-B15737FF2914}"/>
              </a:ext>
            </a:extLst>
          </p:cNvPr>
          <p:cNvSpPr/>
          <p:nvPr/>
        </p:nvSpPr>
        <p:spPr>
          <a:xfrm>
            <a:off x="10645621" y="2412389"/>
            <a:ext cx="1034745" cy="1988113"/>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Rectangle 16">
            <a:extLst>
              <a:ext uri="{FF2B5EF4-FFF2-40B4-BE49-F238E27FC236}">
                <a16:creationId xmlns:a16="http://schemas.microsoft.com/office/drawing/2014/main" id="{BC5776FC-1A21-4FD0-A0D3-4FF3CEF8ACE9}"/>
              </a:ext>
            </a:extLst>
          </p:cNvPr>
          <p:cNvSpPr/>
          <p:nvPr/>
        </p:nvSpPr>
        <p:spPr>
          <a:xfrm>
            <a:off x="-1244958" y="4276"/>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918035" y="241870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Rectangle 20">
            <a:extLst>
              <a:ext uri="{FF2B5EF4-FFF2-40B4-BE49-F238E27FC236}">
                <a16:creationId xmlns:a16="http://schemas.microsoft.com/office/drawing/2014/main" id="{D8CD1F95-B243-4C16-9B81-821BF7E19B8F}"/>
              </a:ext>
            </a:extLst>
          </p:cNvPr>
          <p:cNvSpPr/>
          <p:nvPr/>
        </p:nvSpPr>
        <p:spPr>
          <a:xfrm>
            <a:off x="-1892005" y="8552"/>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9273804" y="242512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2">
            <a:extLst>
              <a:ext uri="{FF2B5EF4-FFF2-40B4-BE49-F238E27FC236}">
                <a16:creationId xmlns:a16="http://schemas.microsoft.com/office/drawing/2014/main" id="{EB6C9C5F-E211-4B90-BD05-82A0B0220F7D}"/>
              </a:ext>
            </a:extLst>
          </p:cNvPr>
          <p:cNvSpPr txBox="1"/>
          <p:nvPr/>
        </p:nvSpPr>
        <p:spPr>
          <a:xfrm rot="16200000">
            <a:off x="9226451" y="3158278"/>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24" name="Rectangle 23">
            <a:extLst>
              <a:ext uri="{FF2B5EF4-FFF2-40B4-BE49-F238E27FC236}">
                <a16:creationId xmlns:a16="http://schemas.microsoft.com/office/drawing/2014/main" id="{1169EA73-CFAC-4ADD-9A72-E7119A0561DB}"/>
              </a:ext>
            </a:extLst>
          </p:cNvPr>
          <p:cNvSpPr/>
          <p:nvPr/>
        </p:nvSpPr>
        <p:spPr>
          <a:xfrm>
            <a:off x="-11407708"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243719"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Rectangle 26">
            <a:extLst>
              <a:ext uri="{FF2B5EF4-FFF2-40B4-BE49-F238E27FC236}">
                <a16:creationId xmlns:a16="http://schemas.microsoft.com/office/drawing/2014/main" id="{2299A3D0-3D0F-434E-963B-0BEFBDADCB31}"/>
              </a:ext>
            </a:extLst>
          </p:cNvPr>
          <p:cNvSpPr/>
          <p:nvPr/>
        </p:nvSpPr>
        <p:spPr>
          <a:xfrm>
            <a:off x="-12050741"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858753" y="250345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E8FBB25F-9A25-46FB-8AF8-6A4DA9DD82DE}"/>
              </a:ext>
            </a:extLst>
          </p:cNvPr>
          <p:cNvSpPr txBox="1"/>
          <p:nvPr/>
        </p:nvSpPr>
        <p:spPr>
          <a:xfrm rot="16200000">
            <a:off x="10680143" y="3087778"/>
            <a:ext cx="1220206"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Methods</a:t>
            </a:r>
          </a:p>
        </p:txBody>
      </p:sp>
      <p:sp>
        <p:nvSpPr>
          <p:cNvPr id="32" name="TextBox 31">
            <a:extLst>
              <a:ext uri="{FF2B5EF4-FFF2-40B4-BE49-F238E27FC236}">
                <a16:creationId xmlns:a16="http://schemas.microsoft.com/office/drawing/2014/main" id="{1D3E495D-33C3-4C14-B3B3-598C917C11E0}"/>
              </a:ext>
            </a:extLst>
          </p:cNvPr>
          <p:cNvSpPr txBox="1"/>
          <p:nvPr/>
        </p:nvSpPr>
        <p:spPr>
          <a:xfrm rot="16200000">
            <a:off x="9817336" y="3144268"/>
            <a:ext cx="1789721"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33" name="TextBox 32">
            <a:extLst>
              <a:ext uri="{FF2B5EF4-FFF2-40B4-BE49-F238E27FC236}">
                <a16:creationId xmlns:a16="http://schemas.microsoft.com/office/drawing/2014/main" id="{3B47B8BD-A0F3-43C3-A241-4707761EB478}"/>
              </a:ext>
            </a:extLst>
          </p:cNvPr>
          <p:cNvSpPr txBox="1"/>
          <p:nvPr/>
        </p:nvSpPr>
        <p:spPr>
          <a:xfrm rot="16200000">
            <a:off x="-718269" y="3196030"/>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4" name="TextBox 33">
            <a:extLst>
              <a:ext uri="{FF2B5EF4-FFF2-40B4-BE49-F238E27FC236}">
                <a16:creationId xmlns:a16="http://schemas.microsoft.com/office/drawing/2014/main" id="{30590198-E438-4271-8FE3-1DF2AC6E8297}"/>
              </a:ext>
            </a:extLst>
          </p:cNvPr>
          <p:cNvSpPr txBox="1"/>
          <p:nvPr/>
        </p:nvSpPr>
        <p:spPr>
          <a:xfrm rot="16200000">
            <a:off x="-292139" y="3117701"/>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pic>
        <p:nvPicPr>
          <p:cNvPr id="3076" name="Picture 4" descr="Significance 1-2-3 — Evaluating meaningfulness and the true significance of  your enterprise | Minter Dial">
            <a:extLst>
              <a:ext uri="{FF2B5EF4-FFF2-40B4-BE49-F238E27FC236}">
                <a16:creationId xmlns:a16="http://schemas.microsoft.com/office/drawing/2014/main" id="{9B77B67B-C6EE-4BBA-93F7-F9E39066C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57" y="512748"/>
            <a:ext cx="8181157" cy="58880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24B2BC-C241-4B6B-999F-EF28437E2CBD}"/>
              </a:ext>
            </a:extLst>
          </p:cNvPr>
          <p:cNvSpPr txBox="1"/>
          <p:nvPr/>
        </p:nvSpPr>
        <p:spPr>
          <a:xfrm>
            <a:off x="1275782" y="3800337"/>
            <a:ext cx="4787977" cy="1200329"/>
          </a:xfrm>
          <a:prstGeom prst="rect">
            <a:avLst/>
          </a:prstGeom>
          <a:noFill/>
        </p:spPr>
        <p:txBody>
          <a:bodyPr wrap="none" rtlCol="0">
            <a:spAutoFit/>
          </a:bodyPr>
          <a:lstStyle/>
          <a:p>
            <a:pPr marL="342900" indent="-342900">
              <a:buFont typeface="Arial" panose="020B0604020202020204" pitchFamily="34" charset="0"/>
              <a:buChar char="•"/>
            </a:pPr>
            <a:r>
              <a:rPr lang="en-GB" sz="2400" dirty="0">
                <a:solidFill>
                  <a:schemeClr val="bg1"/>
                </a:solidFill>
              </a:rPr>
              <a:t>Recognition</a:t>
            </a:r>
          </a:p>
          <a:p>
            <a:pPr marL="342900" indent="-342900">
              <a:buFont typeface="Arial" panose="020B0604020202020204" pitchFamily="34" charset="0"/>
              <a:buChar char="•"/>
            </a:pPr>
            <a:r>
              <a:rPr lang="en-GB" sz="2400" dirty="0">
                <a:solidFill>
                  <a:schemeClr val="bg1"/>
                </a:solidFill>
              </a:rPr>
              <a:t>Raising Advanced Practice Agenda</a:t>
            </a:r>
          </a:p>
          <a:p>
            <a:pPr marL="342900" indent="-342900">
              <a:buFont typeface="Arial" panose="020B0604020202020204" pitchFamily="34" charset="0"/>
              <a:buChar char="•"/>
            </a:pPr>
            <a:r>
              <a:rPr lang="en-GB" sz="2400" dirty="0">
                <a:solidFill>
                  <a:schemeClr val="bg1"/>
                </a:solidFill>
              </a:rPr>
              <a:t>Small size but large voice</a:t>
            </a:r>
          </a:p>
        </p:txBody>
      </p:sp>
    </p:spTree>
    <p:extLst>
      <p:ext uri="{BB962C8B-B14F-4D97-AF65-F5344CB8AC3E}">
        <p14:creationId xmlns:p14="http://schemas.microsoft.com/office/powerpoint/2010/main" val="151302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63927-E17C-4493-B5A0-45C243DD0834}"/>
              </a:ext>
            </a:extLst>
          </p:cNvPr>
          <p:cNvSpPr/>
          <p:nvPr/>
        </p:nvSpPr>
        <p:spPr>
          <a:xfrm>
            <a:off x="-12565"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D35BB0FD-3064-466B-B1E2-E25AA63FA976}"/>
              </a:ext>
            </a:extLst>
          </p:cNvPr>
          <p:cNvSpPr/>
          <p:nvPr/>
        </p:nvSpPr>
        <p:spPr>
          <a:xfrm>
            <a:off x="11157255" y="242512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11153747" y="3080867"/>
            <a:ext cx="162736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529938"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A9CF13CD-8587-4A9E-B164-B15737FF2914}"/>
              </a:ext>
            </a:extLst>
          </p:cNvPr>
          <p:cNvSpPr/>
          <p:nvPr/>
        </p:nvSpPr>
        <p:spPr>
          <a:xfrm>
            <a:off x="10645621" y="2412389"/>
            <a:ext cx="1034745" cy="1988113"/>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Rectangle 16">
            <a:extLst>
              <a:ext uri="{FF2B5EF4-FFF2-40B4-BE49-F238E27FC236}">
                <a16:creationId xmlns:a16="http://schemas.microsoft.com/office/drawing/2014/main" id="{BC5776FC-1A21-4FD0-A0D3-4FF3CEF8ACE9}"/>
              </a:ext>
            </a:extLst>
          </p:cNvPr>
          <p:cNvSpPr/>
          <p:nvPr/>
        </p:nvSpPr>
        <p:spPr>
          <a:xfrm>
            <a:off x="-1244958" y="4276"/>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918035" y="241870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Rectangle 20">
            <a:extLst>
              <a:ext uri="{FF2B5EF4-FFF2-40B4-BE49-F238E27FC236}">
                <a16:creationId xmlns:a16="http://schemas.microsoft.com/office/drawing/2014/main" id="{D8CD1F95-B243-4C16-9B81-821BF7E19B8F}"/>
              </a:ext>
            </a:extLst>
          </p:cNvPr>
          <p:cNvSpPr/>
          <p:nvPr/>
        </p:nvSpPr>
        <p:spPr>
          <a:xfrm>
            <a:off x="-1892005" y="8552"/>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9273804" y="2410155"/>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2">
            <a:extLst>
              <a:ext uri="{FF2B5EF4-FFF2-40B4-BE49-F238E27FC236}">
                <a16:creationId xmlns:a16="http://schemas.microsoft.com/office/drawing/2014/main" id="{EB6C9C5F-E211-4B90-BD05-82A0B0220F7D}"/>
              </a:ext>
            </a:extLst>
          </p:cNvPr>
          <p:cNvSpPr txBox="1"/>
          <p:nvPr/>
        </p:nvSpPr>
        <p:spPr>
          <a:xfrm rot="16200000">
            <a:off x="9226451" y="3158278"/>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24" name="Rectangle 23">
            <a:extLst>
              <a:ext uri="{FF2B5EF4-FFF2-40B4-BE49-F238E27FC236}">
                <a16:creationId xmlns:a16="http://schemas.microsoft.com/office/drawing/2014/main" id="{1169EA73-CFAC-4ADD-9A72-E7119A0561DB}"/>
              </a:ext>
            </a:extLst>
          </p:cNvPr>
          <p:cNvSpPr/>
          <p:nvPr/>
        </p:nvSpPr>
        <p:spPr>
          <a:xfrm>
            <a:off x="-2578229" y="17104"/>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Sustainable change</a:t>
            </a: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8571736" y="2465698"/>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Rectangle 26">
            <a:extLst>
              <a:ext uri="{FF2B5EF4-FFF2-40B4-BE49-F238E27FC236}">
                <a16:creationId xmlns:a16="http://schemas.microsoft.com/office/drawing/2014/main" id="{2299A3D0-3D0F-434E-963B-0BEFBDADCB31}"/>
              </a:ext>
            </a:extLst>
          </p:cNvPr>
          <p:cNvSpPr/>
          <p:nvPr/>
        </p:nvSpPr>
        <p:spPr>
          <a:xfrm>
            <a:off x="-12050741"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899462" y="2559983"/>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E8FBB25F-9A25-46FB-8AF8-6A4DA9DD82DE}"/>
              </a:ext>
            </a:extLst>
          </p:cNvPr>
          <p:cNvSpPr txBox="1"/>
          <p:nvPr/>
        </p:nvSpPr>
        <p:spPr>
          <a:xfrm rot="16200000">
            <a:off x="10680143" y="3087778"/>
            <a:ext cx="1220206"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Methods</a:t>
            </a:r>
          </a:p>
        </p:txBody>
      </p:sp>
      <p:sp>
        <p:nvSpPr>
          <p:cNvPr id="32" name="TextBox 31">
            <a:extLst>
              <a:ext uri="{FF2B5EF4-FFF2-40B4-BE49-F238E27FC236}">
                <a16:creationId xmlns:a16="http://schemas.microsoft.com/office/drawing/2014/main" id="{1D3E495D-33C3-4C14-B3B3-598C917C11E0}"/>
              </a:ext>
            </a:extLst>
          </p:cNvPr>
          <p:cNvSpPr txBox="1"/>
          <p:nvPr/>
        </p:nvSpPr>
        <p:spPr>
          <a:xfrm rot="16200000">
            <a:off x="9817336" y="3144268"/>
            <a:ext cx="1789721"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33" name="TextBox 32">
            <a:extLst>
              <a:ext uri="{FF2B5EF4-FFF2-40B4-BE49-F238E27FC236}">
                <a16:creationId xmlns:a16="http://schemas.microsoft.com/office/drawing/2014/main" id="{3B47B8BD-A0F3-43C3-A241-4707761EB478}"/>
              </a:ext>
            </a:extLst>
          </p:cNvPr>
          <p:cNvSpPr txBox="1"/>
          <p:nvPr/>
        </p:nvSpPr>
        <p:spPr>
          <a:xfrm rot="16200000">
            <a:off x="-718269" y="3196030"/>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4" name="TextBox 33">
            <a:extLst>
              <a:ext uri="{FF2B5EF4-FFF2-40B4-BE49-F238E27FC236}">
                <a16:creationId xmlns:a16="http://schemas.microsoft.com/office/drawing/2014/main" id="{30590198-E438-4271-8FE3-1DF2AC6E8297}"/>
              </a:ext>
            </a:extLst>
          </p:cNvPr>
          <p:cNvSpPr txBox="1"/>
          <p:nvPr/>
        </p:nvSpPr>
        <p:spPr>
          <a:xfrm rot="16200000">
            <a:off x="8427212" y="3187342"/>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pic>
        <p:nvPicPr>
          <p:cNvPr id="5128" name="Picture 8" descr="Exact Stock Photos, Royalty Free Exact Images | Depositphotos">
            <a:extLst>
              <a:ext uri="{FF2B5EF4-FFF2-40B4-BE49-F238E27FC236}">
                <a16:creationId xmlns:a16="http://schemas.microsoft.com/office/drawing/2014/main" id="{AE391A23-7979-4220-BA83-55A844BE8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18" y="495657"/>
            <a:ext cx="8186945" cy="6196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8E03BE-673E-4F03-A448-C6C161C308D7}"/>
              </a:ext>
            </a:extLst>
          </p:cNvPr>
          <p:cNvSpPr txBox="1"/>
          <p:nvPr/>
        </p:nvSpPr>
        <p:spPr>
          <a:xfrm>
            <a:off x="344806" y="590502"/>
            <a:ext cx="4054315" cy="1477328"/>
          </a:xfrm>
          <a:prstGeom prst="rect">
            <a:avLst/>
          </a:prstGeom>
          <a:noFill/>
        </p:spPr>
        <p:txBody>
          <a:bodyPr wrap="none" rtlCol="0">
            <a:spAutoFit/>
          </a:bodyPr>
          <a:lstStyle/>
          <a:p>
            <a:pPr marL="342900" indent="-342900">
              <a:buFont typeface="Arial" panose="020B0604020202020204" pitchFamily="34" charset="0"/>
              <a:buChar char="•"/>
            </a:pPr>
            <a:r>
              <a:rPr lang="en-GB" sz="2400" dirty="0"/>
              <a:t>Voluntary roles and capacity</a:t>
            </a:r>
          </a:p>
          <a:p>
            <a:pPr marL="342900" indent="-342900">
              <a:buFont typeface="Arial" panose="020B0604020202020204" pitchFamily="34" charset="0"/>
              <a:buChar char="•"/>
            </a:pPr>
            <a:r>
              <a:rPr lang="en-GB" sz="2400" dirty="0"/>
              <a:t>Resources</a:t>
            </a:r>
          </a:p>
          <a:p>
            <a:pPr marL="342900" indent="-342900">
              <a:buFont typeface="Arial" panose="020B0604020202020204" pitchFamily="34" charset="0"/>
              <a:buChar char="•"/>
            </a:pPr>
            <a:r>
              <a:rPr lang="en-GB" sz="2400" dirty="0"/>
              <a:t>Better together</a:t>
            </a:r>
          </a:p>
          <a:p>
            <a:endParaRPr lang="en-GB" dirty="0">
              <a:solidFill>
                <a:schemeClr val="bg1"/>
              </a:solidFill>
            </a:endParaRPr>
          </a:p>
        </p:txBody>
      </p:sp>
    </p:spTree>
    <p:extLst>
      <p:ext uri="{BB962C8B-B14F-4D97-AF65-F5344CB8AC3E}">
        <p14:creationId xmlns:p14="http://schemas.microsoft.com/office/powerpoint/2010/main" val="234195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63927-E17C-4493-B5A0-45C243DD0834}"/>
              </a:ext>
            </a:extLst>
          </p:cNvPr>
          <p:cNvSpPr/>
          <p:nvPr/>
        </p:nvSpPr>
        <p:spPr>
          <a:xfrm>
            <a:off x="-12565"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D35BB0FD-3064-466B-B1E2-E25AA63FA976}"/>
              </a:ext>
            </a:extLst>
          </p:cNvPr>
          <p:cNvSpPr/>
          <p:nvPr/>
        </p:nvSpPr>
        <p:spPr>
          <a:xfrm>
            <a:off x="11157255" y="2425121"/>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C4F84321-D446-4242-BC7B-008FC531ADA9}"/>
              </a:ext>
            </a:extLst>
          </p:cNvPr>
          <p:cNvSpPr txBox="1"/>
          <p:nvPr/>
        </p:nvSpPr>
        <p:spPr>
          <a:xfrm rot="16200000">
            <a:off x="11153747" y="3080867"/>
            <a:ext cx="162736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Background</a:t>
            </a:r>
          </a:p>
        </p:txBody>
      </p:sp>
      <p:sp>
        <p:nvSpPr>
          <p:cNvPr id="14" name="Rectangle 13">
            <a:extLst>
              <a:ext uri="{FF2B5EF4-FFF2-40B4-BE49-F238E27FC236}">
                <a16:creationId xmlns:a16="http://schemas.microsoft.com/office/drawing/2014/main" id="{2928D9C0-64F2-43BB-9FE2-1F999FB41A08}"/>
              </a:ext>
            </a:extLst>
          </p:cNvPr>
          <p:cNvSpPr/>
          <p:nvPr/>
        </p:nvSpPr>
        <p:spPr>
          <a:xfrm>
            <a:off x="-529938" y="2138"/>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A9CF13CD-8587-4A9E-B164-B15737FF2914}"/>
              </a:ext>
            </a:extLst>
          </p:cNvPr>
          <p:cNvSpPr/>
          <p:nvPr/>
        </p:nvSpPr>
        <p:spPr>
          <a:xfrm>
            <a:off x="10636492" y="2422983"/>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Rectangle 16">
            <a:extLst>
              <a:ext uri="{FF2B5EF4-FFF2-40B4-BE49-F238E27FC236}">
                <a16:creationId xmlns:a16="http://schemas.microsoft.com/office/drawing/2014/main" id="{BC5776FC-1A21-4FD0-A0D3-4FF3CEF8ACE9}"/>
              </a:ext>
            </a:extLst>
          </p:cNvPr>
          <p:cNvSpPr/>
          <p:nvPr/>
        </p:nvSpPr>
        <p:spPr>
          <a:xfrm>
            <a:off x="-1244958" y="4276"/>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2B32CCA5-9C76-42BC-B814-BBE46F760448}"/>
              </a:ext>
            </a:extLst>
          </p:cNvPr>
          <p:cNvSpPr/>
          <p:nvPr/>
        </p:nvSpPr>
        <p:spPr>
          <a:xfrm>
            <a:off x="9918035" y="2418707"/>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Rectangle 20">
            <a:extLst>
              <a:ext uri="{FF2B5EF4-FFF2-40B4-BE49-F238E27FC236}">
                <a16:creationId xmlns:a16="http://schemas.microsoft.com/office/drawing/2014/main" id="{D8CD1F95-B243-4C16-9B81-821BF7E19B8F}"/>
              </a:ext>
            </a:extLst>
          </p:cNvPr>
          <p:cNvSpPr/>
          <p:nvPr/>
        </p:nvSpPr>
        <p:spPr>
          <a:xfrm>
            <a:off x="-1892005" y="8552"/>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46A09F6A-AC23-4187-AC00-C9F73513DFC9}"/>
              </a:ext>
            </a:extLst>
          </p:cNvPr>
          <p:cNvSpPr/>
          <p:nvPr/>
        </p:nvSpPr>
        <p:spPr>
          <a:xfrm>
            <a:off x="9272792" y="2422983"/>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2">
            <a:extLst>
              <a:ext uri="{FF2B5EF4-FFF2-40B4-BE49-F238E27FC236}">
                <a16:creationId xmlns:a16="http://schemas.microsoft.com/office/drawing/2014/main" id="{EB6C9C5F-E211-4B90-BD05-82A0B0220F7D}"/>
              </a:ext>
            </a:extLst>
          </p:cNvPr>
          <p:cNvSpPr txBox="1"/>
          <p:nvPr/>
        </p:nvSpPr>
        <p:spPr>
          <a:xfrm rot="16200000">
            <a:off x="9226451" y="3158278"/>
            <a:ext cx="1643399"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Significance</a:t>
            </a:r>
          </a:p>
        </p:txBody>
      </p:sp>
      <p:sp>
        <p:nvSpPr>
          <p:cNvPr id="24" name="Rectangle 23">
            <a:extLst>
              <a:ext uri="{FF2B5EF4-FFF2-40B4-BE49-F238E27FC236}">
                <a16:creationId xmlns:a16="http://schemas.microsoft.com/office/drawing/2014/main" id="{1169EA73-CFAC-4ADD-9A72-E7119A0561DB}"/>
              </a:ext>
            </a:extLst>
          </p:cNvPr>
          <p:cNvSpPr/>
          <p:nvPr/>
        </p:nvSpPr>
        <p:spPr>
          <a:xfrm>
            <a:off x="-2536265" y="-1069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F78C6709-2F3D-4A78-9A95-F997F240ED5B}"/>
              </a:ext>
            </a:extLst>
          </p:cNvPr>
          <p:cNvSpPr/>
          <p:nvPr/>
        </p:nvSpPr>
        <p:spPr>
          <a:xfrm>
            <a:off x="8618074" y="2425121"/>
            <a:ext cx="1034745" cy="1846825"/>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Rectangle 26">
            <a:extLst>
              <a:ext uri="{FF2B5EF4-FFF2-40B4-BE49-F238E27FC236}">
                <a16:creationId xmlns:a16="http://schemas.microsoft.com/office/drawing/2014/main" id="{2299A3D0-3D0F-434E-963B-0BEFBDADCB31}"/>
              </a:ext>
            </a:extLst>
          </p:cNvPr>
          <p:cNvSpPr/>
          <p:nvPr/>
        </p:nvSpPr>
        <p:spPr>
          <a:xfrm>
            <a:off x="-3254072" y="0"/>
            <a:ext cx="12191999" cy="6858000"/>
          </a:xfrm>
          <a:prstGeom prst="rect">
            <a:avLst/>
          </a:prstGeom>
          <a:solidFill>
            <a:schemeClr val="bg2"/>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6A69C435-499B-4563-BB57-0A97FE316A55}"/>
              </a:ext>
            </a:extLst>
          </p:cNvPr>
          <p:cNvSpPr/>
          <p:nvPr/>
        </p:nvSpPr>
        <p:spPr>
          <a:xfrm>
            <a:off x="7917536" y="2408610"/>
            <a:ext cx="1034745" cy="1846824"/>
          </a:xfrm>
          <a:custGeom>
            <a:avLst/>
            <a:gdLst>
              <a:gd name="connsiteX0" fmla="*/ 964734 w 964734"/>
              <a:gd name="connsiteY0" fmla="*/ 0 h 1846824"/>
              <a:gd name="connsiteX1" fmla="*/ 964734 w 964734"/>
              <a:gd name="connsiteY1" fmla="*/ 1846824 h 1846824"/>
              <a:gd name="connsiteX2" fmla="*/ 937643 w 964734"/>
              <a:gd name="connsiteY2" fmla="*/ 1845610 h 1846824"/>
              <a:gd name="connsiteX3" fmla="*/ 0 w 964734"/>
              <a:gd name="connsiteY3" fmla="*/ 923412 h 1846824"/>
              <a:gd name="connsiteX4" fmla="*/ 937643 w 964734"/>
              <a:gd name="connsiteY4" fmla="*/ 1214 h 184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846824">
                <a:moveTo>
                  <a:pt x="964734" y="0"/>
                </a:moveTo>
                <a:lnTo>
                  <a:pt x="964734" y="1846824"/>
                </a:lnTo>
                <a:lnTo>
                  <a:pt x="937643" y="1845610"/>
                </a:lnTo>
                <a:cubicBezTo>
                  <a:pt x="410983" y="1798139"/>
                  <a:pt x="0" y="1403374"/>
                  <a:pt x="0" y="923412"/>
                </a:cubicBezTo>
                <a:cubicBezTo>
                  <a:pt x="0" y="443451"/>
                  <a:pt x="410983" y="48685"/>
                  <a:pt x="937643" y="12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A86C7DC2-FC6F-403B-B529-C7C13A2930D3}"/>
              </a:ext>
            </a:extLst>
          </p:cNvPr>
          <p:cNvSpPr txBox="1"/>
          <p:nvPr/>
        </p:nvSpPr>
        <p:spPr>
          <a:xfrm rot="16200000">
            <a:off x="10680143" y="3087778"/>
            <a:ext cx="1220206"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Methods</a:t>
            </a:r>
          </a:p>
        </p:txBody>
      </p:sp>
      <p:sp>
        <p:nvSpPr>
          <p:cNvPr id="32" name="TextBox 31">
            <a:extLst>
              <a:ext uri="{FF2B5EF4-FFF2-40B4-BE49-F238E27FC236}">
                <a16:creationId xmlns:a16="http://schemas.microsoft.com/office/drawing/2014/main" id="{53B28D48-5BDD-4C02-8EDE-09D490191877}"/>
              </a:ext>
            </a:extLst>
          </p:cNvPr>
          <p:cNvSpPr txBox="1"/>
          <p:nvPr/>
        </p:nvSpPr>
        <p:spPr>
          <a:xfrm rot="16200000">
            <a:off x="9870648" y="3169971"/>
            <a:ext cx="1789721"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Key Learning</a:t>
            </a:r>
          </a:p>
        </p:txBody>
      </p:sp>
      <p:sp>
        <p:nvSpPr>
          <p:cNvPr id="33" name="TextBox 32">
            <a:extLst>
              <a:ext uri="{FF2B5EF4-FFF2-40B4-BE49-F238E27FC236}">
                <a16:creationId xmlns:a16="http://schemas.microsoft.com/office/drawing/2014/main" id="{7CF13E8F-AF47-4460-B498-4FF90B5B41CE}"/>
              </a:ext>
            </a:extLst>
          </p:cNvPr>
          <p:cNvSpPr txBox="1"/>
          <p:nvPr/>
        </p:nvSpPr>
        <p:spPr>
          <a:xfrm rot="16200000">
            <a:off x="7986301" y="3132666"/>
            <a:ext cx="1411412" cy="461665"/>
          </a:xfrm>
          <a:prstGeom prst="rect">
            <a:avLst/>
          </a:prstGeom>
          <a:noFill/>
        </p:spPr>
        <p:txBody>
          <a:bodyPr wrap="none" rtlCol="0">
            <a:spAutoFit/>
          </a:bodyPr>
          <a:lstStyle/>
          <a:p>
            <a:r>
              <a:rPr lang="en-GB" sz="2400" dirty="0">
                <a:solidFill>
                  <a:schemeClr val="bg2"/>
                </a:solidFill>
                <a:latin typeface="Tw Cen MT" panose="020B0602020104020603" pitchFamily="34" charset="0"/>
              </a:rPr>
              <a:t>Thank you</a:t>
            </a:r>
          </a:p>
        </p:txBody>
      </p:sp>
      <p:sp>
        <p:nvSpPr>
          <p:cNvPr id="34" name="TextBox 33">
            <a:extLst>
              <a:ext uri="{FF2B5EF4-FFF2-40B4-BE49-F238E27FC236}">
                <a16:creationId xmlns:a16="http://schemas.microsoft.com/office/drawing/2014/main" id="{641A8528-0CC5-4A12-88A6-D9554B2076B9}"/>
              </a:ext>
            </a:extLst>
          </p:cNvPr>
          <p:cNvSpPr txBox="1"/>
          <p:nvPr/>
        </p:nvSpPr>
        <p:spPr>
          <a:xfrm rot="16200000">
            <a:off x="8562748" y="3080867"/>
            <a:ext cx="1822904" cy="461665"/>
          </a:xfrm>
          <a:prstGeom prst="rect">
            <a:avLst/>
          </a:prstGeom>
          <a:noFill/>
        </p:spPr>
        <p:txBody>
          <a:bodyPr wrap="square" rtlCol="0">
            <a:spAutoFit/>
          </a:bodyPr>
          <a:lstStyle/>
          <a:p>
            <a:r>
              <a:rPr lang="en-GB" sz="2000" dirty="0">
                <a:solidFill>
                  <a:schemeClr val="bg2"/>
                </a:solidFill>
                <a:latin typeface="Tw Cen MT" panose="020B0602020104020603" pitchFamily="34" charset="0"/>
              </a:rPr>
              <a:t>Consideratio</a:t>
            </a:r>
            <a:r>
              <a:rPr lang="en-GB" sz="2400" dirty="0">
                <a:solidFill>
                  <a:schemeClr val="bg2"/>
                </a:solidFill>
                <a:latin typeface="Tw Cen MT" panose="020B0602020104020603" pitchFamily="34" charset="0"/>
              </a:rPr>
              <a:t>ns</a:t>
            </a:r>
          </a:p>
        </p:txBody>
      </p:sp>
      <p:pic>
        <p:nvPicPr>
          <p:cNvPr id="35" name="Picture 34" descr="Close up image of hands applauding">
            <a:extLst>
              <a:ext uri="{FF2B5EF4-FFF2-40B4-BE49-F238E27FC236}">
                <a16:creationId xmlns:a16="http://schemas.microsoft.com/office/drawing/2014/main" id="{B68277D3-C12E-46E0-BEF4-99839F689124}"/>
              </a:ext>
            </a:extLst>
          </p:cNvPr>
          <p:cNvPicPr>
            <a:picLocks noChangeAspect="1"/>
          </p:cNvPicPr>
          <p:nvPr/>
        </p:nvPicPr>
        <p:blipFill rotWithShape="1">
          <a:blip r:embed="rId2"/>
          <a:srcRect l="26948" r="13567" b="-1"/>
          <a:stretch/>
        </p:blipFill>
        <p:spPr>
          <a:xfrm>
            <a:off x="-2615170" y="-27296"/>
            <a:ext cx="6111518" cy="6902400"/>
          </a:xfrm>
          <a:prstGeom prst="rect">
            <a:avLst/>
          </a:prstGeom>
        </p:spPr>
      </p:pic>
      <p:sp>
        <p:nvSpPr>
          <p:cNvPr id="36" name="Title 1">
            <a:extLst>
              <a:ext uri="{FF2B5EF4-FFF2-40B4-BE49-F238E27FC236}">
                <a16:creationId xmlns:a16="http://schemas.microsoft.com/office/drawing/2014/main" id="{E1C2BC07-2F71-41CA-BA2D-F1C05879C224}"/>
              </a:ext>
            </a:extLst>
          </p:cNvPr>
          <p:cNvSpPr txBox="1">
            <a:spLocks/>
          </p:cNvSpPr>
          <p:nvPr/>
        </p:nvSpPr>
        <p:spPr>
          <a:xfrm>
            <a:off x="3837238" y="1264024"/>
            <a:ext cx="4078800" cy="3227294"/>
          </a:xfrm>
          <a:prstGeom prst="rect">
            <a:avLst/>
          </a:prstGeom>
        </p:spPr>
        <p:txBody>
          <a:bodyPr vert="horz" lIns="91440" tIns="45720" rIns="91440" bIns="45720" rtlCol="0" anchor="b" anchorCtr="0">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000" b="1" dirty="0"/>
              <a:t>Thank you for listening</a:t>
            </a:r>
          </a:p>
          <a:p>
            <a:endParaRPr lang="en-US" sz="4800" dirty="0"/>
          </a:p>
          <a:p>
            <a:r>
              <a:rPr lang="en-US" sz="4800" b="1" dirty="0"/>
              <a:t>Contact Details:</a:t>
            </a:r>
          </a:p>
          <a:p>
            <a:endParaRPr lang="en-US" sz="4800" dirty="0"/>
          </a:p>
          <a:p>
            <a:r>
              <a:rPr lang="en-US" sz="4800" dirty="0"/>
              <a:t>Dr Anna Jones</a:t>
            </a:r>
          </a:p>
          <a:p>
            <a:r>
              <a:rPr lang="nn-NO" sz="4800" dirty="0">
                <a:hlinkClick r:id="rId3"/>
              </a:rPr>
              <a:t>JonesA23@cardiff.ac.uk</a:t>
            </a:r>
            <a:r>
              <a:rPr lang="nn-NO" sz="4800" dirty="0"/>
              <a:t> </a:t>
            </a:r>
            <a:endParaRPr lang="en-US" sz="4800" dirty="0"/>
          </a:p>
          <a:p>
            <a:endParaRPr lang="en-US" sz="4800" dirty="0"/>
          </a:p>
          <a:p>
            <a:r>
              <a:rPr lang="en-US" sz="4800" dirty="0"/>
              <a:t>Jonathan Thomas</a:t>
            </a:r>
          </a:p>
          <a:p>
            <a:r>
              <a:rPr lang="en-US" sz="4800" dirty="0">
                <a:hlinkClick r:id="rId4"/>
              </a:rPr>
              <a:t>jonathan.w.thomas@swansea.ac.uk</a:t>
            </a:r>
            <a:endParaRPr lang="en-US" sz="4800" dirty="0"/>
          </a:p>
          <a:p>
            <a:r>
              <a:rPr lang="en-US" sz="4800" dirty="0"/>
              <a:t> </a:t>
            </a:r>
          </a:p>
          <a:p>
            <a:r>
              <a:rPr lang="en-US" sz="4800" dirty="0"/>
              <a:t>Colette Henderson</a:t>
            </a:r>
          </a:p>
          <a:p>
            <a:r>
              <a:rPr lang="en-US" sz="4800" dirty="0">
                <a:hlinkClick r:id="rId5"/>
              </a:rPr>
              <a:t>cmjhenderson@dundee.ac.uk</a:t>
            </a:r>
            <a:r>
              <a:rPr lang="en-US" sz="4800" dirty="0"/>
              <a:t> </a:t>
            </a:r>
          </a:p>
          <a:p>
            <a:endParaRPr lang="en-US" sz="4800" dirty="0"/>
          </a:p>
          <a:p>
            <a:endParaRPr lang="en-US" sz="4800" dirty="0"/>
          </a:p>
        </p:txBody>
      </p:sp>
    </p:spTree>
    <p:extLst>
      <p:ext uri="{BB962C8B-B14F-4D97-AF65-F5344CB8AC3E}">
        <p14:creationId xmlns:p14="http://schemas.microsoft.com/office/powerpoint/2010/main" val="2691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1275</Words>
  <Application>Microsoft Office PowerPoint</Application>
  <PresentationFormat>Widescreen</PresentationFormat>
  <Paragraphs>135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Roboto</vt:lpstr>
      <vt:lpstr>Tahoma</vt:lpstr>
      <vt:lpstr>Tw Cen MT</vt:lpstr>
      <vt:lpstr>Office Theme</vt:lpstr>
      <vt:lpstr>Developing Collaborative Advanced Practice Educational Networks across the United Kingdom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Henderson (Staff)</dc:creator>
  <cp:lastModifiedBy>Colette Henderson (Staff)</cp:lastModifiedBy>
  <cp:revision>12</cp:revision>
  <dcterms:created xsi:type="dcterms:W3CDTF">2022-07-04T15:40:43Z</dcterms:created>
  <dcterms:modified xsi:type="dcterms:W3CDTF">2022-07-28T13:47:52Z</dcterms:modified>
</cp:coreProperties>
</file>